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tiff" ContentType="image/tif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p:sldMasterIdLst>
    <p:sldMasterId id="2147483649" r:id="rId1"/>
  </p:sldMasterIdLst>
  <p:notesMasterIdLst>
    <p:notesMasterId r:id="rId77"/>
  </p:notesMasterIdLst>
  <p:sldIdLst>
    <p:sldId id="280" r:id="rId2"/>
    <p:sldId id="269" r:id="rId3"/>
    <p:sldId id="281" r:id="rId4"/>
    <p:sldId id="271" r:id="rId5"/>
    <p:sldId id="272" r:id="rId6"/>
    <p:sldId id="282" r:id="rId7"/>
    <p:sldId id="283" r:id="rId8"/>
    <p:sldId id="289" r:id="rId9"/>
    <p:sldId id="290" r:id="rId10"/>
    <p:sldId id="288" r:id="rId11"/>
    <p:sldId id="287" r:id="rId12"/>
    <p:sldId id="286" r:id="rId13"/>
    <p:sldId id="285" r:id="rId14"/>
    <p:sldId id="292" r:id="rId15"/>
    <p:sldId id="360" r:id="rId16"/>
    <p:sldId id="293" r:id="rId17"/>
    <p:sldId id="361" r:id="rId18"/>
    <p:sldId id="300" r:id="rId19"/>
    <p:sldId id="362" r:id="rId20"/>
    <p:sldId id="284" r:id="rId21"/>
    <p:sldId id="295" r:id="rId22"/>
    <p:sldId id="297" r:id="rId23"/>
    <p:sldId id="364" r:id="rId24"/>
    <p:sldId id="363" r:id="rId25"/>
    <p:sldId id="302" r:id="rId26"/>
    <p:sldId id="301" r:id="rId27"/>
    <p:sldId id="296" r:id="rId28"/>
    <p:sldId id="304" r:id="rId29"/>
    <p:sldId id="303" r:id="rId30"/>
    <p:sldId id="366" r:id="rId31"/>
    <p:sldId id="369" r:id="rId32"/>
    <p:sldId id="368" r:id="rId33"/>
    <p:sldId id="307" r:id="rId34"/>
    <p:sldId id="370" r:id="rId35"/>
    <p:sldId id="306" r:id="rId36"/>
    <p:sldId id="372" r:id="rId37"/>
    <p:sldId id="371" r:id="rId38"/>
    <p:sldId id="309" r:id="rId39"/>
    <p:sldId id="373" r:id="rId40"/>
    <p:sldId id="316" r:id="rId41"/>
    <p:sldId id="311" r:id="rId42"/>
    <p:sldId id="317" r:id="rId43"/>
    <p:sldId id="321" r:id="rId44"/>
    <p:sldId id="298" r:id="rId45"/>
    <p:sldId id="374" r:id="rId46"/>
    <p:sldId id="375" r:id="rId47"/>
    <p:sldId id="322" r:id="rId48"/>
    <p:sldId id="376" r:id="rId49"/>
    <p:sldId id="324" r:id="rId50"/>
    <p:sldId id="377" r:id="rId51"/>
    <p:sldId id="326" r:id="rId52"/>
    <p:sldId id="328" r:id="rId53"/>
    <p:sldId id="332" r:id="rId54"/>
    <p:sldId id="334" r:id="rId55"/>
    <p:sldId id="335" r:id="rId56"/>
    <p:sldId id="336" r:id="rId57"/>
    <p:sldId id="337" r:id="rId58"/>
    <p:sldId id="379" r:id="rId59"/>
    <p:sldId id="338" r:id="rId60"/>
    <p:sldId id="380" r:id="rId61"/>
    <p:sldId id="343" r:id="rId62"/>
    <p:sldId id="344" r:id="rId63"/>
    <p:sldId id="348" r:id="rId64"/>
    <p:sldId id="349" r:id="rId65"/>
    <p:sldId id="350" r:id="rId66"/>
    <p:sldId id="274" r:id="rId67"/>
    <p:sldId id="352" r:id="rId68"/>
    <p:sldId id="276" r:id="rId69"/>
    <p:sldId id="355" r:id="rId70"/>
    <p:sldId id="354" r:id="rId71"/>
    <p:sldId id="356" r:id="rId72"/>
    <p:sldId id="277" r:id="rId73"/>
    <p:sldId id="357" r:id="rId74"/>
    <p:sldId id="358" r:id="rId75"/>
    <p:sldId id="359" r:id="rId76"/>
  </p:sldIdLst>
  <p:sldSz cx="9144000" cy="6858000" type="screen4x3"/>
  <p:notesSz cx="6858000" cy="9144000"/>
  <p:defaultTextStyle>
    <a:defPPr>
      <a:defRPr lang="en-US"/>
    </a:defPPr>
    <a:lvl1pPr algn="l" defTabSz="457200" rtl="0" fontAlgn="base">
      <a:spcBef>
        <a:spcPct val="0"/>
      </a:spcBef>
      <a:spcAft>
        <a:spcPct val="0"/>
      </a:spcAft>
      <a:defRPr sz="1200" kern="1200">
        <a:solidFill>
          <a:srgbClr val="000000"/>
        </a:solidFill>
        <a:latin typeface="Helvetica" pitchFamily="-84" charset="0"/>
        <a:ea typeface="MS PGothic" pitchFamily="34" charset="-128"/>
        <a:cs typeface="+mn-cs"/>
        <a:sym typeface="Helvetica" pitchFamily="-84" charset="0"/>
      </a:defRPr>
    </a:lvl1pPr>
    <a:lvl2pPr marL="228600" indent="228600" algn="l" defTabSz="457200" rtl="0" fontAlgn="base">
      <a:spcBef>
        <a:spcPct val="0"/>
      </a:spcBef>
      <a:spcAft>
        <a:spcPct val="0"/>
      </a:spcAft>
      <a:defRPr sz="1200" kern="1200">
        <a:solidFill>
          <a:srgbClr val="000000"/>
        </a:solidFill>
        <a:latin typeface="Helvetica" pitchFamily="-84" charset="0"/>
        <a:ea typeface="MS PGothic" pitchFamily="34" charset="-128"/>
        <a:cs typeface="+mn-cs"/>
        <a:sym typeface="Helvetica" pitchFamily="-84" charset="0"/>
      </a:defRPr>
    </a:lvl2pPr>
    <a:lvl3pPr marL="457200" indent="457200" algn="l" defTabSz="457200" rtl="0" fontAlgn="base">
      <a:spcBef>
        <a:spcPct val="0"/>
      </a:spcBef>
      <a:spcAft>
        <a:spcPct val="0"/>
      </a:spcAft>
      <a:defRPr sz="1200" kern="1200">
        <a:solidFill>
          <a:srgbClr val="000000"/>
        </a:solidFill>
        <a:latin typeface="Helvetica" pitchFamily="-84" charset="0"/>
        <a:ea typeface="MS PGothic" pitchFamily="34" charset="-128"/>
        <a:cs typeface="+mn-cs"/>
        <a:sym typeface="Helvetica" pitchFamily="-84" charset="0"/>
      </a:defRPr>
    </a:lvl3pPr>
    <a:lvl4pPr marL="685800" indent="685800" algn="l" defTabSz="457200" rtl="0" fontAlgn="base">
      <a:spcBef>
        <a:spcPct val="0"/>
      </a:spcBef>
      <a:spcAft>
        <a:spcPct val="0"/>
      </a:spcAft>
      <a:defRPr sz="1200" kern="1200">
        <a:solidFill>
          <a:srgbClr val="000000"/>
        </a:solidFill>
        <a:latin typeface="Helvetica" pitchFamily="-84" charset="0"/>
        <a:ea typeface="MS PGothic" pitchFamily="34" charset="-128"/>
        <a:cs typeface="+mn-cs"/>
        <a:sym typeface="Helvetica" pitchFamily="-84" charset="0"/>
      </a:defRPr>
    </a:lvl4pPr>
    <a:lvl5pPr marL="914400" indent="914400" algn="l" defTabSz="457200" rtl="0" fontAlgn="base">
      <a:spcBef>
        <a:spcPct val="0"/>
      </a:spcBef>
      <a:spcAft>
        <a:spcPct val="0"/>
      </a:spcAft>
      <a:defRPr sz="1200" kern="1200">
        <a:solidFill>
          <a:srgbClr val="000000"/>
        </a:solidFill>
        <a:latin typeface="Helvetica" pitchFamily="-84" charset="0"/>
        <a:ea typeface="MS PGothic" pitchFamily="34" charset="-128"/>
        <a:cs typeface="+mn-cs"/>
        <a:sym typeface="Helvetica" pitchFamily="-84" charset="0"/>
      </a:defRPr>
    </a:lvl5pPr>
    <a:lvl6pPr marL="2286000" algn="l" defTabSz="914400" rtl="0" eaLnBrk="1" latinLnBrk="0" hangingPunct="1">
      <a:defRPr sz="1200" kern="1200">
        <a:solidFill>
          <a:srgbClr val="000000"/>
        </a:solidFill>
        <a:latin typeface="Helvetica" pitchFamily="-84" charset="0"/>
        <a:ea typeface="MS PGothic" pitchFamily="34" charset="-128"/>
        <a:cs typeface="+mn-cs"/>
        <a:sym typeface="Helvetica" pitchFamily="-84" charset="0"/>
      </a:defRPr>
    </a:lvl6pPr>
    <a:lvl7pPr marL="2743200" algn="l" defTabSz="914400" rtl="0" eaLnBrk="1" latinLnBrk="0" hangingPunct="1">
      <a:defRPr sz="1200" kern="1200">
        <a:solidFill>
          <a:srgbClr val="000000"/>
        </a:solidFill>
        <a:latin typeface="Helvetica" pitchFamily="-84" charset="0"/>
        <a:ea typeface="MS PGothic" pitchFamily="34" charset="-128"/>
        <a:cs typeface="+mn-cs"/>
        <a:sym typeface="Helvetica" pitchFamily="-84" charset="0"/>
      </a:defRPr>
    </a:lvl7pPr>
    <a:lvl8pPr marL="3200400" algn="l" defTabSz="914400" rtl="0" eaLnBrk="1" latinLnBrk="0" hangingPunct="1">
      <a:defRPr sz="1200" kern="1200">
        <a:solidFill>
          <a:srgbClr val="000000"/>
        </a:solidFill>
        <a:latin typeface="Helvetica" pitchFamily="-84" charset="0"/>
        <a:ea typeface="MS PGothic" pitchFamily="34" charset="-128"/>
        <a:cs typeface="+mn-cs"/>
        <a:sym typeface="Helvetica" pitchFamily="-84" charset="0"/>
      </a:defRPr>
    </a:lvl8pPr>
    <a:lvl9pPr marL="3657600" algn="l" defTabSz="914400" rtl="0" eaLnBrk="1" latinLnBrk="0" hangingPunct="1">
      <a:defRPr sz="1200" kern="1200">
        <a:solidFill>
          <a:srgbClr val="000000"/>
        </a:solidFill>
        <a:latin typeface="Helvetica" pitchFamily="-84" charset="0"/>
        <a:ea typeface="MS PGothic" pitchFamily="34" charset="-128"/>
        <a:cs typeface="+mn-cs"/>
        <a:sym typeface="Helvetica" pitchFamily="-8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66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0702" autoAdjust="0"/>
    <p:restoredTop sz="94574" autoAdjust="0"/>
  </p:normalViewPr>
  <p:slideViewPr>
    <p:cSldViewPr>
      <p:cViewPr>
        <p:scale>
          <a:sx n="89" d="100"/>
          <a:sy n="89" d="100"/>
        </p:scale>
        <p:origin x="-772" y="21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Grp="1" noRot="1" noChangeAspect="1"/>
          </p:cNvSpPr>
          <p:nvPr>
            <p:ph type="sldImg" idx="2"/>
          </p:nvPr>
        </p:nvSpPr>
        <p:spPr bwMode="auto">
          <a:xfrm>
            <a:off x="1143000" y="685800"/>
            <a:ext cx="4572000" cy="3429000"/>
          </a:xfrm>
          <a:prstGeom prst="rect">
            <a:avLst/>
          </a:prstGeom>
          <a:noFill/>
          <a:ln w="12700" cap="rnd">
            <a:noFill/>
            <a:round/>
            <a:headEnd/>
            <a:tailEnd/>
          </a:ln>
        </p:spPr>
      </p:sp>
      <p:sp>
        <p:nvSpPr>
          <p:cNvPr id="3074" name="Rectangle 2"/>
          <p:cNvSpPr>
            <a:spLocks noGrp="1"/>
          </p:cNvSpPr>
          <p:nvPr>
            <p:ph type="body" sz="quarter" idx="3"/>
          </p:nvPr>
        </p:nvSpPr>
        <p:spPr bwMode="auto">
          <a:xfrm>
            <a:off x="914400" y="4343400"/>
            <a:ext cx="50292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noProof="0" smtClean="0">
                <a:sym typeface="Noteworthy Bold" charset="0"/>
              </a:rPr>
              <a:t>Click to edit Master text styles</a:t>
            </a:r>
          </a:p>
          <a:p>
            <a:pPr lvl="1"/>
            <a:r>
              <a:rPr lang="en-US" noProof="0" smtClean="0">
                <a:sym typeface="Noteworthy Bold" charset="0"/>
              </a:rPr>
              <a:t>Second level</a:t>
            </a:r>
          </a:p>
          <a:p>
            <a:pPr lvl="2"/>
            <a:r>
              <a:rPr lang="en-US" noProof="0" smtClean="0">
                <a:sym typeface="Noteworthy Bold" charset="0"/>
              </a:rPr>
              <a:t>Third level</a:t>
            </a:r>
          </a:p>
          <a:p>
            <a:pPr lvl="3"/>
            <a:r>
              <a:rPr lang="en-US" noProof="0" smtClean="0">
                <a:sym typeface="Noteworthy Bold" charset="0"/>
              </a:rPr>
              <a:t>Fourth level</a:t>
            </a:r>
          </a:p>
          <a:p>
            <a:pPr lvl="4"/>
            <a:r>
              <a:rPr lang="en-US" noProof="0" smtClean="0">
                <a:sym typeface="Noteworthy Bold" charset="0"/>
              </a:rPr>
              <a:t>Fifth level</a:t>
            </a:r>
          </a:p>
        </p:txBody>
      </p:sp>
    </p:spTree>
    <p:extLst>
      <p:ext uri="{BB962C8B-B14F-4D97-AF65-F5344CB8AC3E}">
        <p14:creationId xmlns="" xmlns:p14="http://schemas.microsoft.com/office/powerpoint/2010/main" val="3848229757"/>
      </p:ext>
    </p:extLst>
  </p:cSld>
  <p:clrMap bg1="lt1" tx1="dk1" bg2="lt2" tx2="dk2" accent1="accent1" accent2="accent2" accent3="accent3" accent4="accent4" accent5="accent5" accent6="accent6" hlink="hlink" folHlink="folHlink"/>
  <p:notesStyle>
    <a:lvl1pPr algn="l" defTabSz="457200" rtl="0" eaLnBrk="0" fontAlgn="base" hangingPunct="0">
      <a:lnSpc>
        <a:spcPts val="3500"/>
      </a:lnSpc>
      <a:spcBef>
        <a:spcPct val="0"/>
      </a:spcBef>
      <a:spcAft>
        <a:spcPct val="0"/>
      </a:spcAft>
      <a:defRPr sz="2400" kern="1200">
        <a:solidFill>
          <a:srgbClr val="572E2D"/>
        </a:solidFill>
        <a:latin typeface="Noteworthy Bold" charset="0"/>
        <a:ea typeface="MS PGothic" pitchFamily="34" charset="-128"/>
        <a:cs typeface="Noteworthy Bold" charset="0"/>
        <a:sym typeface="Noteworthy Bold" pitchFamily="-84" charset="0"/>
      </a:defRPr>
    </a:lvl1pPr>
    <a:lvl2pPr marL="228600" algn="l" defTabSz="457200" rtl="0" eaLnBrk="0" fontAlgn="base" hangingPunct="0">
      <a:lnSpc>
        <a:spcPts val="3500"/>
      </a:lnSpc>
      <a:spcBef>
        <a:spcPct val="0"/>
      </a:spcBef>
      <a:spcAft>
        <a:spcPct val="0"/>
      </a:spcAft>
      <a:defRPr sz="2400" kern="1200">
        <a:solidFill>
          <a:srgbClr val="572E2D"/>
        </a:solidFill>
        <a:latin typeface="Noteworthy Bold" charset="0"/>
        <a:ea typeface="Noteworthy Bold" charset="0"/>
        <a:cs typeface="Noteworthy Bold" charset="0"/>
        <a:sym typeface="Noteworthy Bold" pitchFamily="-84" charset="0"/>
      </a:defRPr>
    </a:lvl2pPr>
    <a:lvl3pPr marL="457200" algn="l" defTabSz="457200" rtl="0" eaLnBrk="0" fontAlgn="base" hangingPunct="0">
      <a:lnSpc>
        <a:spcPts val="3500"/>
      </a:lnSpc>
      <a:spcBef>
        <a:spcPct val="0"/>
      </a:spcBef>
      <a:spcAft>
        <a:spcPct val="0"/>
      </a:spcAft>
      <a:defRPr sz="2400" kern="1200">
        <a:solidFill>
          <a:srgbClr val="572E2D"/>
        </a:solidFill>
        <a:latin typeface="Noteworthy Bold" charset="0"/>
        <a:ea typeface="Noteworthy Bold" charset="0"/>
        <a:cs typeface="Noteworthy Bold" charset="0"/>
        <a:sym typeface="Noteworthy Bold" pitchFamily="-84" charset="0"/>
      </a:defRPr>
    </a:lvl3pPr>
    <a:lvl4pPr marL="685800" algn="l" defTabSz="457200" rtl="0" eaLnBrk="0" fontAlgn="base" hangingPunct="0">
      <a:lnSpc>
        <a:spcPts val="3500"/>
      </a:lnSpc>
      <a:spcBef>
        <a:spcPct val="0"/>
      </a:spcBef>
      <a:spcAft>
        <a:spcPct val="0"/>
      </a:spcAft>
      <a:defRPr sz="2400" kern="1200">
        <a:solidFill>
          <a:srgbClr val="572E2D"/>
        </a:solidFill>
        <a:latin typeface="Noteworthy Bold" charset="0"/>
        <a:ea typeface="Noteworthy Bold" charset="0"/>
        <a:cs typeface="Noteworthy Bold" charset="0"/>
        <a:sym typeface="Noteworthy Bold" pitchFamily="-84" charset="0"/>
      </a:defRPr>
    </a:lvl4pPr>
    <a:lvl5pPr marL="914400" algn="l" defTabSz="457200" rtl="0" eaLnBrk="0" fontAlgn="base" hangingPunct="0">
      <a:lnSpc>
        <a:spcPts val="3500"/>
      </a:lnSpc>
      <a:spcBef>
        <a:spcPct val="0"/>
      </a:spcBef>
      <a:spcAft>
        <a:spcPct val="0"/>
      </a:spcAft>
      <a:defRPr sz="2400" kern="1200">
        <a:solidFill>
          <a:srgbClr val="572E2D"/>
        </a:solidFill>
        <a:latin typeface="Noteworthy Bold" charset="0"/>
        <a:ea typeface="Noteworthy Bold" charset="0"/>
        <a:cs typeface="Noteworthy Bold" charset="0"/>
        <a:sym typeface="Noteworthy Bold" pitchFamily="-8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Espace réservé de l'image des diapositives 1"/>
          <p:cNvSpPr>
            <a:spLocks noGrp="1" noRot="1" noChangeAspect="1" noTextEdit="1"/>
          </p:cNvSpPr>
          <p:nvPr>
            <p:ph type="sldImg"/>
          </p:nvPr>
        </p:nvSpPr>
        <p:spPr/>
      </p:sp>
      <p:sp>
        <p:nvSpPr>
          <p:cNvPr id="4098" name="Espace réservé des commentaires 2"/>
          <p:cNvSpPr>
            <a:spLocks noGrp="1"/>
          </p:cNvSpPr>
          <p:nvPr>
            <p:ph type="body" idx="1"/>
          </p:nvPr>
        </p:nvSpPr>
        <p:spPr>
          <a:noFill/>
        </p:spPr>
        <p:txBody>
          <a:bodyPr/>
          <a:lstStyle/>
          <a:p>
            <a:endParaRPr lang="fr-BE" smtClean="0">
              <a:latin typeface="Noteworthy Bold" pitchFamily="-8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nl-NL" smtClean="0"/>
              <a:t>Klik om de stijl te bewerken</a:t>
            </a:r>
            <a:endParaRPr lang="en-GB"/>
          </a:p>
        </p:txBody>
      </p:sp>
      <p:sp>
        <p:nvSpPr>
          <p:cNvPr id="3" name="Ondertitel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de ondertitelstijl van het model te bewerken</a:t>
            </a:r>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nl-NL" smtClean="0"/>
              <a:t>Klik om de stijl te bewerken</a:t>
            </a:r>
            <a:endParaRPr lang="en-GB"/>
          </a:p>
        </p:txBody>
      </p:sp>
      <p:sp>
        <p:nvSpPr>
          <p:cNvPr id="3" name="Tijdelijke aanduiding voor verticale tekst 2"/>
          <p:cNvSpPr>
            <a:spLocks noGrp="1"/>
          </p:cNvSpPr>
          <p:nvPr>
            <p:ph type="body" orient="vert" idx="1"/>
          </p:nvPr>
        </p:nvSpPr>
        <p:spPr>
          <a:xfrm>
            <a:off x="457200" y="1600200"/>
            <a:ext cx="8229600" cy="4525963"/>
          </a:xfrm>
          <a:prstGeom prst="rect">
            <a:avLst/>
          </a:prstGeo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a:prstGeom prst="rect">
            <a:avLst/>
          </a:prstGeom>
        </p:spPr>
        <p:txBody>
          <a:bodyPr vert="eaVert"/>
          <a:lstStyle/>
          <a:p>
            <a:r>
              <a:rPr lang="nl-NL" smtClean="0"/>
              <a:t>Klik om de stijl te bewerken</a:t>
            </a:r>
            <a:endParaRPr lang="en-GB"/>
          </a:p>
        </p:txBody>
      </p:sp>
      <p:sp>
        <p:nvSpPr>
          <p:cNvPr id="3" name="Tijdelijke aanduiding voor verticale tekst 2"/>
          <p:cNvSpPr>
            <a:spLocks noGrp="1"/>
          </p:cNvSpPr>
          <p:nvPr>
            <p:ph type="body" orient="vert" idx="1"/>
          </p:nvPr>
        </p:nvSpPr>
        <p:spPr>
          <a:xfrm>
            <a:off x="457200" y="274638"/>
            <a:ext cx="6019800" cy="5851525"/>
          </a:xfrm>
          <a:prstGeom prst="rect">
            <a:avLst/>
          </a:prstGeo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nl-NL" smtClean="0"/>
              <a:t>Klik om de stijl te bewerken</a:t>
            </a:r>
            <a:endParaRPr lang="en-GB"/>
          </a:p>
        </p:txBody>
      </p:sp>
      <p:sp>
        <p:nvSpPr>
          <p:cNvPr id="3" name="Tijdelijke aanduiding voor inhoud 2"/>
          <p:cNvSpPr>
            <a:spLocks noGrp="1"/>
          </p:cNvSpPr>
          <p:nvPr>
            <p:ph idx="1"/>
          </p:nvPr>
        </p:nvSpPr>
        <p:spPr>
          <a:xfrm>
            <a:off x="457200" y="1600200"/>
            <a:ext cx="8229600" cy="4525963"/>
          </a:xfrm>
          <a:prstGeom prst="rect">
            <a:avLst/>
          </a:prstGeo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nl-NL" smtClean="0"/>
              <a:t>Klik om de stijl te bewerken</a:t>
            </a:r>
            <a:endParaRPr lang="en-GB"/>
          </a:p>
        </p:txBody>
      </p:sp>
      <p:sp>
        <p:nvSpPr>
          <p:cNvPr id="3" name="Tijdelijke aanduiding voor tekst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nl-NL" smtClean="0"/>
              <a:t>Klik om de stijl te bewerken</a:t>
            </a:r>
            <a:endParaRPr lang="en-GB"/>
          </a:p>
        </p:txBody>
      </p:sp>
      <p:sp>
        <p:nvSpPr>
          <p:cNvPr id="3" name="Tijdelijke aanduiding voor inhoud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4" name="Tijdelijke aanduiding voor inhoud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nl-NL" smtClean="0"/>
              <a:t>Klik om de stijl te bewerken</a:t>
            </a:r>
            <a:endParaRPr lang="en-GB"/>
          </a:p>
        </p:txBody>
      </p:sp>
      <p:sp>
        <p:nvSpPr>
          <p:cNvPr id="3" name="Tijdelijke aanduiding voor tekst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5" name="Tijdelijke aanduiding voor tekst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nl-NL" smtClean="0"/>
              <a:t>Klik om de stijl te bewerken</a:t>
            </a: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nl-NL" smtClean="0"/>
              <a:t>Klik om de stijl te bewerken</a:t>
            </a:r>
            <a:endParaRPr lang="en-GB"/>
          </a:p>
        </p:txBody>
      </p:sp>
      <p:sp>
        <p:nvSpPr>
          <p:cNvPr id="3" name="Tijdelijke aanduiding voor inhoud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4" name="Tijdelijke aanduiding voor tekst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nl-NL" smtClean="0"/>
              <a:t>Klik om de stijl te bewerken</a:t>
            </a:r>
            <a:endParaRPr lang="en-GB"/>
          </a:p>
        </p:txBody>
      </p:sp>
      <p:sp>
        <p:nvSpPr>
          <p:cNvPr id="3" name="Tijdelijke aanduiding voor afbeelding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sym typeface="Helvetica" charset="0"/>
            </a:endParaRPr>
          </a:p>
        </p:txBody>
      </p:sp>
      <p:sp>
        <p:nvSpPr>
          <p:cNvPr id="4" name="Tijdelijke aanduiding voor tekst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6" name="AutoShape 1"/>
          <p:cNvSpPr>
            <a:spLocks/>
          </p:cNvSpPr>
          <p:nvPr/>
        </p:nvSpPr>
        <p:spPr bwMode="auto">
          <a:xfrm>
            <a:off x="500063" y="5945188"/>
            <a:ext cx="4940300" cy="9207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28"/>
                </a:moveTo>
                <a:lnTo>
                  <a:pt x="21600" y="21600"/>
                </a:lnTo>
                <a:lnTo>
                  <a:pt x="16039" y="21600"/>
                </a:lnTo>
                <a:lnTo>
                  <a:pt x="2" y="0"/>
                </a:lnTo>
              </a:path>
            </a:pathLst>
          </a:custGeom>
          <a:solidFill>
            <a:srgbClr val="9FCBDC">
              <a:alpha val="39999"/>
            </a:srgbClr>
          </a:solidFill>
          <a:ln w="12700" cap="flat" cmpd="sng">
            <a:noFill/>
            <a:prstDash val="solid"/>
            <a:miter lim="0"/>
            <a:headEnd/>
            <a:tailEnd/>
          </a:ln>
        </p:spPr>
        <p:txBody>
          <a:bodyPr lIns="0" tIns="0" rIns="0" bIns="0"/>
          <a:lstStyle/>
          <a:p>
            <a:endParaRPr lang="nl-NL"/>
          </a:p>
        </p:txBody>
      </p:sp>
      <p:sp>
        <p:nvSpPr>
          <p:cNvPr id="1027" name="AutoShape 2"/>
          <p:cNvSpPr>
            <a:spLocks/>
          </p:cNvSpPr>
          <p:nvPr/>
        </p:nvSpPr>
        <p:spPr bwMode="auto">
          <a:xfrm>
            <a:off x="485775" y="5938838"/>
            <a:ext cx="3690938" cy="9334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21489"/>
                </a:lnTo>
                <a:lnTo>
                  <a:pt x="17056" y="21600"/>
                </a:lnTo>
                <a:lnTo>
                  <a:pt x="46" y="146"/>
                </a:lnTo>
              </a:path>
            </a:pathLst>
          </a:custGeom>
          <a:solidFill>
            <a:srgbClr val="000000"/>
          </a:solidFill>
          <a:ln w="12700" cap="flat" cmpd="sng">
            <a:noFill/>
            <a:prstDash val="solid"/>
            <a:miter lim="0"/>
            <a:headEnd/>
            <a:tailEnd/>
          </a:ln>
        </p:spPr>
        <p:txBody>
          <a:bodyPr lIns="0" tIns="0" rIns="0" bIns="0"/>
          <a:lstStyle/>
          <a:p>
            <a:endParaRPr lang="nl-NL"/>
          </a:p>
        </p:txBody>
      </p:sp>
      <p:pic>
        <p:nvPicPr>
          <p:cNvPr id="1028" name="Picture 3" descr="image.png"/>
          <p:cNvPicPr>
            <a:picLocks noChangeAspect="1"/>
          </p:cNvPicPr>
          <p:nvPr/>
        </p:nvPicPr>
        <p:blipFill>
          <a:blip r:embed="rId13" cstate="print"/>
          <a:srcRect/>
          <a:stretch>
            <a:fillRect/>
          </a:stretch>
        </p:blipFill>
        <p:spPr bwMode="auto">
          <a:xfrm>
            <a:off x="-12700" y="5784850"/>
            <a:ext cx="3414713" cy="1092200"/>
          </a:xfrm>
          <a:prstGeom prst="rect">
            <a:avLst/>
          </a:prstGeom>
          <a:noFill/>
          <a:ln w="12700">
            <a:noFill/>
            <a:miter lim="0"/>
            <a:headEnd/>
            <a:tailEnd/>
          </a:ln>
        </p:spPr>
      </p:pic>
      <p:pic>
        <p:nvPicPr>
          <p:cNvPr id="1029" name="Picture 4" descr="image.png"/>
          <p:cNvPicPr>
            <a:picLocks noChangeAspect="1"/>
          </p:cNvPicPr>
          <p:nvPr/>
        </p:nvPicPr>
        <p:blipFill>
          <a:blip r:embed="rId14" cstate="print"/>
          <a:srcRect/>
          <a:stretch>
            <a:fillRect/>
          </a:stretch>
        </p:blipFill>
        <p:spPr bwMode="auto">
          <a:xfrm>
            <a:off x="-19050" y="5772150"/>
            <a:ext cx="3421063" cy="1109663"/>
          </a:xfrm>
          <a:prstGeom prst="rect">
            <a:avLst/>
          </a:prstGeom>
          <a:noFill/>
          <a:ln w="12700">
            <a:noFill/>
            <a:miter lim="0"/>
            <a:headEnd/>
            <a:tailEnd/>
          </a:ln>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defTabSz="457200" rtl="0" eaLnBrk="0" fontAlgn="base" hangingPunct="0">
        <a:spcBef>
          <a:spcPct val="0"/>
        </a:spcBef>
        <a:spcAft>
          <a:spcPct val="0"/>
        </a:spcAft>
        <a:defRPr sz="1200">
          <a:solidFill>
            <a:srgbClr val="000000"/>
          </a:solidFill>
          <a:latin typeface="+mj-lt"/>
          <a:ea typeface="MS PGothic" pitchFamily="34" charset="-128"/>
          <a:cs typeface="+mj-cs"/>
          <a:sym typeface="Helvetica" pitchFamily="-84" charset="0"/>
        </a:defRPr>
      </a:lvl1pPr>
      <a:lvl2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84" charset="0"/>
        </a:defRPr>
      </a:lvl2pPr>
      <a:lvl3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84" charset="0"/>
        </a:defRPr>
      </a:lvl3pPr>
      <a:lvl4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84" charset="0"/>
        </a:defRPr>
      </a:lvl4pPr>
      <a:lvl5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84" charset="0"/>
        </a:defRPr>
      </a:lvl5pPr>
      <a:lvl6pPr marL="457200" algn="l" defTabSz="457200" rtl="0" fontAlgn="base" hangingPunct="0">
        <a:spcBef>
          <a:spcPct val="0"/>
        </a:spcBef>
        <a:spcAft>
          <a:spcPct val="0"/>
        </a:spcAft>
        <a:defRPr sz="1200">
          <a:solidFill>
            <a:srgbClr val="000000"/>
          </a:solidFill>
          <a:latin typeface="Helvetica" charset="0"/>
          <a:ea typeface="Helvetica"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Helvetica"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Helvetica"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Helvetica" charset="0"/>
          <a:cs typeface="Helvetica" charset="0"/>
          <a:sym typeface="Helvetica" charset="0"/>
        </a:defRPr>
      </a:lvl9pPr>
    </p:titleStyle>
    <p:bodyStyle>
      <a:lvl1pPr marL="342900" indent="-342900" algn="ctr" rtl="0" eaLnBrk="0" fontAlgn="base" hangingPunct="0">
        <a:spcBef>
          <a:spcPct val="0"/>
        </a:spcBef>
        <a:spcAft>
          <a:spcPct val="0"/>
        </a:spcAft>
        <a:defRPr>
          <a:solidFill>
            <a:srgbClr val="FFFFFF"/>
          </a:solidFill>
          <a:latin typeface="+mn-lt"/>
          <a:ea typeface="MS PGothic" pitchFamily="34" charset="-128"/>
          <a:cs typeface="+mn-cs"/>
          <a:sym typeface="Helvetica" pitchFamily="-84" charset="0"/>
        </a:defRPr>
      </a:lvl1pPr>
      <a:lvl2pPr marL="457200" algn="ctr" rtl="0" eaLnBrk="0" fontAlgn="base" hangingPunct="0">
        <a:spcBef>
          <a:spcPct val="0"/>
        </a:spcBef>
        <a:spcAft>
          <a:spcPct val="0"/>
        </a:spcAft>
        <a:defRPr>
          <a:solidFill>
            <a:srgbClr val="FFFFFF"/>
          </a:solidFill>
          <a:latin typeface="+mn-lt"/>
          <a:ea typeface="+mn-ea"/>
          <a:cs typeface="+mn-cs"/>
          <a:sym typeface="Helvetica" pitchFamily="-84" charset="0"/>
        </a:defRPr>
      </a:lvl2pPr>
      <a:lvl3pPr marL="914400" algn="ctr" rtl="0" eaLnBrk="0" fontAlgn="base" hangingPunct="0">
        <a:spcBef>
          <a:spcPct val="0"/>
        </a:spcBef>
        <a:spcAft>
          <a:spcPct val="0"/>
        </a:spcAft>
        <a:defRPr>
          <a:solidFill>
            <a:srgbClr val="FFFFFF"/>
          </a:solidFill>
          <a:latin typeface="+mn-lt"/>
          <a:ea typeface="+mn-ea"/>
          <a:cs typeface="+mn-cs"/>
          <a:sym typeface="Helvetica" pitchFamily="-84" charset="0"/>
        </a:defRPr>
      </a:lvl3pPr>
      <a:lvl4pPr marL="1371600" algn="ctr" rtl="0" eaLnBrk="0" fontAlgn="base" hangingPunct="0">
        <a:spcBef>
          <a:spcPct val="0"/>
        </a:spcBef>
        <a:spcAft>
          <a:spcPct val="0"/>
        </a:spcAft>
        <a:defRPr>
          <a:solidFill>
            <a:srgbClr val="FFFFFF"/>
          </a:solidFill>
          <a:latin typeface="+mn-lt"/>
          <a:ea typeface="+mn-ea"/>
          <a:cs typeface="+mn-cs"/>
          <a:sym typeface="Helvetica" pitchFamily="-84" charset="0"/>
        </a:defRPr>
      </a:lvl4pPr>
      <a:lvl5pPr marL="1828800" algn="ctr" rtl="0" eaLnBrk="0" fontAlgn="base" hangingPunct="0">
        <a:spcBef>
          <a:spcPct val="0"/>
        </a:spcBef>
        <a:spcAft>
          <a:spcPct val="0"/>
        </a:spcAft>
        <a:defRPr>
          <a:solidFill>
            <a:srgbClr val="FFFFFF"/>
          </a:solidFill>
          <a:latin typeface="+mn-lt"/>
          <a:ea typeface="+mn-ea"/>
          <a:cs typeface="+mn-cs"/>
          <a:sym typeface="Helvetica" pitchFamily="-84" charset="0"/>
        </a:defRPr>
      </a:lvl5pPr>
      <a:lvl6pPr marL="2286000" algn="ctr" rtl="0" fontAlgn="base" hangingPunct="0">
        <a:spcBef>
          <a:spcPct val="0"/>
        </a:spcBef>
        <a:spcAft>
          <a:spcPct val="0"/>
        </a:spcAft>
        <a:defRPr>
          <a:solidFill>
            <a:srgbClr val="FFFFFF"/>
          </a:solidFill>
          <a:latin typeface="+mn-lt"/>
          <a:ea typeface="+mn-ea"/>
          <a:cs typeface="+mn-cs"/>
          <a:sym typeface="Helvetica" charset="0"/>
        </a:defRPr>
      </a:lvl6pPr>
      <a:lvl7pPr marL="2743200" algn="ctr" rtl="0" fontAlgn="base" hangingPunct="0">
        <a:spcBef>
          <a:spcPct val="0"/>
        </a:spcBef>
        <a:spcAft>
          <a:spcPct val="0"/>
        </a:spcAft>
        <a:defRPr>
          <a:solidFill>
            <a:srgbClr val="FFFFFF"/>
          </a:solidFill>
          <a:latin typeface="+mn-lt"/>
          <a:ea typeface="+mn-ea"/>
          <a:cs typeface="+mn-cs"/>
          <a:sym typeface="Helvetica" charset="0"/>
        </a:defRPr>
      </a:lvl7pPr>
      <a:lvl8pPr marL="3200400" algn="ctr" rtl="0" fontAlgn="base" hangingPunct="0">
        <a:spcBef>
          <a:spcPct val="0"/>
        </a:spcBef>
        <a:spcAft>
          <a:spcPct val="0"/>
        </a:spcAft>
        <a:defRPr>
          <a:solidFill>
            <a:srgbClr val="FFFFFF"/>
          </a:solidFill>
          <a:latin typeface="+mn-lt"/>
          <a:ea typeface="+mn-ea"/>
          <a:cs typeface="+mn-cs"/>
          <a:sym typeface="Helvetica" charset="0"/>
        </a:defRPr>
      </a:lvl8pPr>
      <a:lvl9pPr marL="3657600" algn="ctr" rtl="0" fontAlgn="base" hangingPunct="0">
        <a:spcBef>
          <a:spcPct val="0"/>
        </a:spcBef>
        <a:spcAft>
          <a:spcPct val="0"/>
        </a:spcAft>
        <a:defRPr>
          <a:solidFill>
            <a:srgbClr val="FFFFFF"/>
          </a:solidFill>
          <a:latin typeface="+mn-lt"/>
          <a:ea typeface="+mn-ea"/>
          <a:cs typeface="+mn-cs"/>
          <a:sym typeface="Helvetic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57.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6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7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2"/>
          <p:cNvSpPr>
            <a:spLocks noGrp="1"/>
          </p:cNvSpPr>
          <p:nvPr>
            <p:ph type="body" idx="1"/>
          </p:nvPr>
        </p:nvSpPr>
        <p:spPr bwMode="auto">
          <a:xfrm>
            <a:off x="539750" y="2781300"/>
            <a:ext cx="7777163" cy="1223963"/>
          </a:xfrm>
          <a:noFill/>
          <a:ln w="12700">
            <a:miter lim="0"/>
            <a:headEnd/>
            <a:tailEnd/>
          </a:ln>
        </p:spPr>
        <p:txBody>
          <a:bodyPr vert="horz" wrap="square" lIns="50800" tIns="50800" rIns="50800" bIns="50800" numCol="1" anchor="t" anchorCtr="0" compatLnSpc="1">
            <a:prstTxWarp prst="textNoShape">
              <a:avLst/>
            </a:prstTxWarp>
          </a:bodyPr>
          <a:lstStyle/>
          <a:p>
            <a:pPr marL="0" indent="0" eaLnBrk="1">
              <a:spcBef>
                <a:spcPts val="400"/>
              </a:spcBef>
              <a:buClr>
                <a:srgbClr val="2DA2BF"/>
              </a:buClr>
              <a:buFont typeface="Wingdings 3" pitchFamily="18" charset="2"/>
              <a:buNone/>
            </a:pPr>
            <a:r>
              <a:rPr lang="en-GB" sz="2800" b="1" i="1" dirty="0" smtClean="0">
                <a:solidFill>
                  <a:srgbClr val="FF0000"/>
                </a:solidFill>
              </a:rPr>
              <a:t>FCI MODEL FOR THE WETTERHOUN</a:t>
            </a:r>
          </a:p>
          <a:p>
            <a:pPr marL="0" indent="0" eaLnBrk="1">
              <a:spcBef>
                <a:spcPts val="400"/>
              </a:spcBef>
              <a:buClr>
                <a:srgbClr val="2DA2BF"/>
              </a:buClr>
              <a:buFont typeface="Wingdings 3" pitchFamily="18" charset="2"/>
              <a:buNone/>
            </a:pPr>
            <a:r>
              <a:rPr lang="en-GB" sz="1600" b="1" i="1" dirty="0" smtClean="0">
                <a:solidFill>
                  <a:srgbClr val="1F497D"/>
                </a:solidFill>
              </a:rPr>
              <a:t>POWERPOINT PRESENTATION OF YOUR FCI RECOGNIZED </a:t>
            </a:r>
            <a:r>
              <a:rPr lang="en-GB" sz="1600" b="1" i="1" dirty="0" smtClean="0">
                <a:solidFill>
                  <a:srgbClr val="FF0000"/>
                </a:solidFill>
              </a:rPr>
              <a:t>NATIVE</a:t>
            </a:r>
            <a:r>
              <a:rPr lang="en-GB" sz="1600" b="1" i="1" dirty="0" smtClean="0">
                <a:solidFill>
                  <a:srgbClr val="1F497D"/>
                </a:solidFill>
              </a:rPr>
              <a:t> BREED(S)</a:t>
            </a:r>
          </a:p>
          <a:p>
            <a:pPr marL="0" indent="0" eaLnBrk="1">
              <a:spcBef>
                <a:spcPts val="400"/>
              </a:spcBef>
              <a:buClr>
                <a:srgbClr val="2DA2BF"/>
              </a:buClr>
              <a:buFont typeface="Wingdings 3" pitchFamily="18" charset="2"/>
              <a:buNone/>
            </a:pPr>
            <a:r>
              <a:rPr lang="en-GB" sz="1400" i="1" dirty="0" smtClean="0">
                <a:solidFill>
                  <a:schemeClr val="tx1"/>
                </a:solidFill>
              </a:rPr>
              <a:t>(FCI General Committee, Helsinki, October 2013)</a:t>
            </a:r>
          </a:p>
          <a:p>
            <a:pPr marL="0" indent="0" eaLnBrk="1">
              <a:spcBef>
                <a:spcPts val="400"/>
              </a:spcBef>
              <a:buClr>
                <a:srgbClr val="2DA2BF"/>
              </a:buClr>
              <a:buFont typeface="Wingdings 3" pitchFamily="18" charset="2"/>
              <a:buNone/>
            </a:pPr>
            <a:endParaRPr lang="en-US" dirty="0" smtClean="0">
              <a:solidFill>
                <a:srgbClr val="FF0000"/>
              </a:solidFill>
            </a:endParaRPr>
          </a:p>
        </p:txBody>
      </p:sp>
      <p:pic>
        <p:nvPicPr>
          <p:cNvPr id="3074" name="Picture 5" descr="image.jpg"/>
          <p:cNvPicPr>
            <a:picLocks noChangeAspect="1"/>
          </p:cNvPicPr>
          <p:nvPr/>
        </p:nvPicPr>
        <p:blipFill>
          <a:blip r:embed="rId3" cstate="print"/>
          <a:srcRect/>
          <a:stretch>
            <a:fillRect/>
          </a:stretch>
        </p:blipFill>
        <p:spPr bwMode="auto">
          <a:xfrm>
            <a:off x="1300163" y="517525"/>
            <a:ext cx="6337300" cy="1939925"/>
          </a:xfrm>
          <a:prstGeom prst="rect">
            <a:avLst/>
          </a:prstGeom>
          <a:noFill/>
          <a:ln w="12700">
            <a:noFill/>
            <a:miter lim="0"/>
            <a:headEnd/>
            <a:tailEnd/>
          </a:ln>
        </p:spPr>
      </p:pic>
      <p:pic>
        <p:nvPicPr>
          <p:cNvPr id="3075" name="Picture 6" descr="logo.png"/>
          <p:cNvPicPr>
            <a:picLocks noChangeAspect="1"/>
          </p:cNvPicPr>
          <p:nvPr/>
        </p:nvPicPr>
        <p:blipFill>
          <a:blip r:embed="rId4" cstate="print"/>
          <a:srcRect/>
          <a:stretch>
            <a:fillRect/>
          </a:stretch>
        </p:blipFill>
        <p:spPr bwMode="auto">
          <a:xfrm>
            <a:off x="1333500" y="969963"/>
            <a:ext cx="2460625" cy="1036637"/>
          </a:xfrm>
          <a:prstGeom prst="rect">
            <a:avLst/>
          </a:prstGeom>
          <a:noFill/>
          <a:ln w="12700">
            <a:noFill/>
            <a:miter lim="0"/>
            <a:headEnd/>
            <a:tailEnd/>
          </a:ln>
        </p:spPr>
      </p:pic>
      <p:pic>
        <p:nvPicPr>
          <p:cNvPr id="3076" name="Image 1"/>
          <p:cNvPicPr>
            <a:picLocks noChangeAspect="1"/>
          </p:cNvPicPr>
          <p:nvPr/>
        </p:nvPicPr>
        <p:blipFill>
          <a:blip r:embed="rId5" cstate="print"/>
          <a:srcRect/>
          <a:stretch>
            <a:fillRect/>
          </a:stretch>
        </p:blipFill>
        <p:spPr bwMode="auto">
          <a:xfrm>
            <a:off x="-6350" y="4065588"/>
            <a:ext cx="9144000" cy="1174750"/>
          </a:xfrm>
          <a:prstGeom prst="rect">
            <a:avLst/>
          </a:prstGeom>
          <a:noFill/>
          <a:ln w="9525">
            <a:noFill/>
            <a:miter lim="800000"/>
            <a:headEnd/>
            <a:tailEnd/>
          </a:ln>
        </p:spPr>
      </p:pic>
      <p:sp>
        <p:nvSpPr>
          <p:cNvPr id="3077" name="ZoneTexte 1"/>
          <p:cNvSpPr txBox="1">
            <a:spLocks noChangeArrowheads="1"/>
          </p:cNvSpPr>
          <p:nvPr/>
        </p:nvSpPr>
        <p:spPr bwMode="auto">
          <a:xfrm>
            <a:off x="2411413" y="4933950"/>
            <a:ext cx="4968875" cy="307975"/>
          </a:xfrm>
          <a:prstGeom prst="rect">
            <a:avLst/>
          </a:prstGeom>
          <a:noFill/>
          <a:ln w="9525">
            <a:noFill/>
            <a:miter lim="800000"/>
            <a:headEnd/>
            <a:tailEnd/>
          </a:ln>
        </p:spPr>
        <p:txBody>
          <a:bodyPr>
            <a:spAutoFit/>
          </a:bodyPr>
          <a:lstStyle/>
          <a:p>
            <a:pPr hangingPunct="0"/>
            <a:r>
              <a:rPr lang="en-GB" sz="1400" i="1"/>
              <a:t>(FCI Show Judges Commission, Cartagena, February 2013</a:t>
            </a:r>
            <a:r>
              <a:rPr lang="fr-BE" sz="1400"/>
              <a:t>)</a:t>
            </a: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15362" name="Rectangle 2"/>
          <p:cNvSpPr>
            <a:spLocks noGrp="1"/>
          </p:cNvSpPr>
          <p:nvPr>
            <p:ph type="body" idx="1"/>
          </p:nvPr>
        </p:nvSpPr>
        <p:spPr bwMode="auto">
          <a:xfrm>
            <a:off x="455613" y="1268413"/>
            <a:ext cx="8229600" cy="4681537"/>
          </a:xfrm>
          <a:noFill/>
          <a:ln w="12700">
            <a:miter lim="0"/>
            <a:headEnd/>
            <a:tailEnd/>
          </a:ln>
        </p:spPr>
        <p:txBody>
          <a:bodyPr vert="horz" wrap="square" lIns="50800" tIns="50800" rIns="50800" bIns="50800" numCol="1" anchor="t" anchorCtr="0" compatLnSpc="1">
            <a:prstTxWarp prst="textNoShape">
              <a:avLst/>
            </a:prstTxWarp>
          </a:bodyPr>
          <a:lstStyle/>
          <a:p>
            <a:pPr algn="l"/>
            <a:r>
              <a:rPr lang="en-US" sz="2800" i="1" dirty="0" smtClean="0">
                <a:solidFill>
                  <a:schemeClr val="tx1"/>
                </a:solidFill>
              </a:rPr>
              <a:t> </a:t>
            </a:r>
            <a:endParaRPr lang="nl-NL" sz="2800" dirty="0" smtClean="0">
              <a:solidFill>
                <a:schemeClr val="tx1"/>
              </a:solidFill>
            </a:endParaRPr>
          </a:p>
          <a:p>
            <a:r>
              <a:rPr lang="en-US" sz="2800" i="1" dirty="0" smtClean="0">
                <a:solidFill>
                  <a:schemeClr val="tx1"/>
                </a:solidFill>
              </a:rPr>
              <a:t> </a:t>
            </a:r>
            <a:endParaRPr lang="nl-NL" sz="2800" dirty="0" smtClean="0">
              <a:solidFill>
                <a:schemeClr val="tx1"/>
              </a:solidFill>
            </a:endParaRPr>
          </a:p>
          <a:p>
            <a:r>
              <a:rPr lang="en-US" sz="2800" i="1" dirty="0" smtClean="0">
                <a:solidFill>
                  <a:schemeClr val="tx1"/>
                </a:solidFill>
              </a:rPr>
              <a:t> </a:t>
            </a:r>
            <a:endParaRPr lang="nl-NL" sz="2800" dirty="0" smtClean="0">
              <a:solidFill>
                <a:schemeClr val="tx1"/>
              </a:solidFill>
            </a:endParaRPr>
          </a:p>
          <a:p>
            <a:r>
              <a:rPr lang="en-US" sz="2800" i="1" dirty="0" smtClean="0">
                <a:solidFill>
                  <a:schemeClr val="tx1"/>
                </a:solidFill>
              </a:rPr>
              <a:t> </a:t>
            </a:r>
            <a:endParaRPr lang="nl-NL" sz="2800" dirty="0" smtClean="0">
              <a:solidFill>
                <a:schemeClr val="tx1"/>
              </a:solidFill>
            </a:endParaRPr>
          </a:p>
          <a:p>
            <a:r>
              <a:rPr lang="en-US" sz="2800" i="1" dirty="0" smtClean="0">
                <a:solidFill>
                  <a:schemeClr val="tx1"/>
                </a:solidFill>
              </a:rPr>
              <a:t> </a:t>
            </a:r>
            <a:endParaRPr lang="nl-NL" sz="2800" dirty="0" smtClean="0">
              <a:solidFill>
                <a:schemeClr val="tx1"/>
              </a:solidFill>
            </a:endParaRPr>
          </a:p>
          <a:p>
            <a:r>
              <a:rPr lang="en-US" sz="2800" i="1" dirty="0" smtClean="0">
                <a:solidFill>
                  <a:schemeClr val="tx1"/>
                </a:solidFill>
              </a:rPr>
              <a:t> </a:t>
            </a:r>
            <a:r>
              <a:rPr lang="en-US" dirty="0" smtClean="0">
                <a:solidFill>
                  <a:schemeClr val="tx1"/>
                </a:solidFill>
              </a:rPr>
              <a:t>  </a:t>
            </a:r>
            <a:r>
              <a:rPr lang="en-US" sz="2800" dirty="0" smtClean="0">
                <a:solidFill>
                  <a:schemeClr val="tx1"/>
                </a:solidFill>
              </a:rPr>
              <a:t>	</a:t>
            </a:r>
          </a:p>
          <a:p>
            <a:endParaRPr lang="en-US" sz="2800" dirty="0" smtClean="0">
              <a:solidFill>
                <a:schemeClr val="tx1"/>
              </a:solidFill>
            </a:endParaRPr>
          </a:p>
          <a:p>
            <a:r>
              <a:rPr lang="en-US" sz="2800" dirty="0" smtClean="0">
                <a:solidFill>
                  <a:schemeClr val="tx1"/>
                </a:solidFill>
              </a:rPr>
              <a:t>	</a:t>
            </a:r>
            <a:endParaRPr lang="nl-NL" sz="1600" dirty="0" smtClean="0">
              <a:solidFill>
                <a:schemeClr val="tx1"/>
              </a:solidFill>
            </a:endParaRPr>
          </a:p>
          <a:p>
            <a:pPr algn="just"/>
            <a:endParaRPr lang="en-US" sz="2400" dirty="0" smtClean="0">
              <a:solidFill>
                <a:schemeClr val="tx1"/>
              </a:solidFill>
            </a:endParaRPr>
          </a:p>
          <a:p>
            <a:pPr algn="just"/>
            <a:r>
              <a:rPr lang="en-US" sz="2400" dirty="0" smtClean="0">
                <a:solidFill>
                  <a:schemeClr val="tx1"/>
                </a:solidFill>
              </a:rPr>
              <a:t>Heavy head with dewlaps                     Dry head</a:t>
            </a:r>
            <a:endParaRPr lang="nl-NL" sz="2400" dirty="0" smtClean="0">
              <a:solidFill>
                <a:schemeClr val="tx1"/>
              </a:solidFill>
            </a:endParaRPr>
          </a:p>
          <a:p>
            <a:pPr algn="just"/>
            <a:r>
              <a:rPr lang="en-US" sz="2400" dirty="0" smtClean="0">
                <a:solidFill>
                  <a:schemeClr val="tx1"/>
                </a:solidFill>
              </a:rPr>
              <a:t>					        without folds or dewlaps</a:t>
            </a:r>
            <a:endParaRPr lang="nl-NL" sz="2400" b="1" dirty="0" smtClean="0">
              <a:solidFill>
                <a:schemeClr val="tx1"/>
              </a:solidFill>
            </a:endParaRPr>
          </a:p>
        </p:txBody>
      </p:sp>
      <p:pic>
        <p:nvPicPr>
          <p:cNvPr id="6" name="Afbeelding 5" descr="Wetter droopy.JPG"/>
          <p:cNvPicPr>
            <a:picLocks noChangeAspect="1"/>
          </p:cNvPicPr>
          <p:nvPr/>
        </p:nvPicPr>
        <p:blipFill>
          <a:blip r:embed="rId3" cstate="print"/>
          <a:stretch>
            <a:fillRect/>
          </a:stretch>
        </p:blipFill>
        <p:spPr>
          <a:xfrm>
            <a:off x="539552" y="1988840"/>
            <a:ext cx="3448510" cy="2586385"/>
          </a:xfrm>
          <a:prstGeom prst="rect">
            <a:avLst/>
          </a:prstGeom>
        </p:spPr>
      </p:pic>
      <p:pic>
        <p:nvPicPr>
          <p:cNvPr id="7" name="Afbeelding 6" descr="WET-OU-0178.jpg"/>
          <p:cNvPicPr>
            <a:picLocks noChangeAspect="1"/>
          </p:cNvPicPr>
          <p:nvPr/>
        </p:nvPicPr>
        <p:blipFill>
          <a:blip r:embed="rId4" cstate="print"/>
          <a:srcRect t="13251" b="35300"/>
          <a:stretch>
            <a:fillRect/>
          </a:stretch>
        </p:blipFill>
        <p:spPr>
          <a:xfrm>
            <a:off x="4499992" y="1875240"/>
            <a:ext cx="3528392" cy="2733197"/>
          </a:xfrm>
          <a:prstGeom prst="rect">
            <a:avLst/>
          </a:prstGeom>
        </p:spPr>
      </p:pic>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17410" name="Rectangle 2"/>
          <p:cNvSpPr>
            <a:spLocks noGrp="1"/>
          </p:cNvSpPr>
          <p:nvPr>
            <p:ph type="body" idx="1"/>
          </p:nvPr>
        </p:nvSpPr>
        <p:spPr bwMode="auto">
          <a:xfrm>
            <a:off x="455613" y="1268413"/>
            <a:ext cx="8229600" cy="4681537"/>
          </a:xfrm>
          <a:noFill/>
          <a:ln w="12700">
            <a:miter lim="0"/>
            <a:headEnd/>
            <a:tailEnd/>
          </a:ln>
        </p:spPr>
        <p:txBody>
          <a:bodyPr vert="horz" wrap="square" lIns="50800" tIns="50800" rIns="50800" bIns="50800" numCol="1" anchor="t" anchorCtr="0" compatLnSpc="1">
            <a:prstTxWarp prst="textNoShape">
              <a:avLst/>
            </a:prstTxWarp>
          </a:bodyPr>
          <a:lstStyle/>
          <a:p>
            <a:pPr algn="l"/>
            <a:r>
              <a:rPr lang="en-GB" sz="2800" b="1" i="1" dirty="0" smtClean="0">
                <a:solidFill>
                  <a:schemeClr val="tx1"/>
                </a:solidFill>
              </a:rPr>
              <a:t>BEHAVIOUR / TEMPERAMENT </a:t>
            </a:r>
            <a:endParaRPr lang="nl-NL" sz="2800" i="1" dirty="0" smtClean="0">
              <a:solidFill>
                <a:schemeClr val="tx1"/>
              </a:solidFill>
            </a:endParaRPr>
          </a:p>
          <a:p>
            <a:pPr algn="l"/>
            <a:r>
              <a:rPr lang="en-US" sz="2800" i="1" dirty="0" smtClean="0">
                <a:solidFill>
                  <a:schemeClr val="tx1"/>
                </a:solidFill>
              </a:rPr>
              <a:t>Quiet dog with stubborn character, </a:t>
            </a:r>
          </a:p>
          <a:p>
            <a:pPr algn="l"/>
            <a:r>
              <a:rPr lang="en-US" sz="2800" i="1" dirty="0" smtClean="0">
                <a:solidFill>
                  <a:schemeClr val="tx1"/>
                </a:solidFill>
              </a:rPr>
              <a:t>reserved about strangers, an ideal guard-dog</a:t>
            </a:r>
            <a:r>
              <a:rPr lang="en-US" sz="2800" dirty="0" smtClean="0">
                <a:solidFill>
                  <a:schemeClr val="tx1"/>
                </a:solidFill>
              </a:rPr>
              <a:t>.</a:t>
            </a:r>
            <a:endParaRPr lang="nl-NL" sz="2800" i="1" dirty="0" smtClean="0">
              <a:solidFill>
                <a:schemeClr val="tx1"/>
              </a:solidFill>
            </a:endParaRPr>
          </a:p>
          <a:p>
            <a:pPr algn="l"/>
            <a:endParaRPr lang="nl-NL" sz="2800" i="1" dirty="0" smtClean="0">
              <a:solidFill>
                <a:schemeClr val="tx1"/>
              </a:solidFill>
            </a:endParaRPr>
          </a:p>
          <a:p>
            <a:pPr algn="l"/>
            <a:r>
              <a:rPr lang="en-US" sz="2800" dirty="0" smtClean="0">
                <a:solidFill>
                  <a:schemeClr val="tx1"/>
                </a:solidFill>
              </a:rPr>
              <a:t>They are devoted, gentle and intelligent, but also </a:t>
            </a:r>
          </a:p>
          <a:p>
            <a:pPr algn="l"/>
            <a:r>
              <a:rPr lang="en-US" sz="2800" dirty="0" smtClean="0">
                <a:solidFill>
                  <a:schemeClr val="tx1"/>
                </a:solidFill>
              </a:rPr>
              <a:t>independent. For training you must have patience, </a:t>
            </a:r>
          </a:p>
          <a:p>
            <a:pPr algn="l"/>
            <a:r>
              <a:rPr lang="en-US" sz="2800" dirty="0" smtClean="0">
                <a:solidFill>
                  <a:schemeClr val="tx1"/>
                </a:solidFill>
              </a:rPr>
              <a:t>but they can be very good hunting dogs.</a:t>
            </a:r>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18434" name="Rectangle 2"/>
          <p:cNvSpPr>
            <a:spLocks noGrp="1"/>
          </p:cNvSpPr>
          <p:nvPr>
            <p:ph type="body" idx="1"/>
          </p:nvPr>
        </p:nvSpPr>
        <p:spPr bwMode="auto">
          <a:xfrm>
            <a:off x="455613" y="1268413"/>
            <a:ext cx="8229600" cy="5329237"/>
          </a:xfrm>
          <a:noFill/>
          <a:ln w="12700">
            <a:miter lim="0"/>
            <a:headEnd/>
            <a:tailEnd/>
          </a:ln>
        </p:spPr>
        <p:txBody>
          <a:bodyPr vert="horz" wrap="square" lIns="50800" tIns="50800" rIns="50800" bIns="50800" numCol="1" anchor="t" anchorCtr="0" compatLnSpc="1">
            <a:prstTxWarp prst="textNoShape">
              <a:avLst/>
            </a:prstTxWarp>
          </a:bodyPr>
          <a:lstStyle/>
          <a:p>
            <a:pPr algn="l"/>
            <a:r>
              <a:rPr lang="en-GB" sz="2800" b="1" i="1" u="sng" dirty="0" smtClean="0">
                <a:solidFill>
                  <a:schemeClr val="bg2"/>
                </a:solidFill>
              </a:rPr>
              <a:t>HEAD</a:t>
            </a:r>
            <a:r>
              <a:rPr lang="en-GB" sz="2800" b="1" i="1" dirty="0" smtClean="0">
                <a:solidFill>
                  <a:schemeClr val="bg2"/>
                </a:solidFill>
              </a:rPr>
              <a:t> </a:t>
            </a:r>
            <a:endParaRPr lang="nl-NL" sz="2800" i="1" dirty="0" smtClean="0">
              <a:solidFill>
                <a:schemeClr val="bg2"/>
              </a:solidFill>
            </a:endParaRPr>
          </a:p>
          <a:p>
            <a:pPr algn="l"/>
            <a:r>
              <a:rPr lang="en-US" sz="2800" i="1" dirty="0" smtClean="0">
                <a:solidFill>
                  <a:schemeClr val="tx1"/>
                </a:solidFill>
              </a:rPr>
              <a:t>Dry, size in balance to the body, </a:t>
            </a:r>
          </a:p>
          <a:p>
            <a:pPr algn="l"/>
            <a:r>
              <a:rPr lang="en-US" sz="2800" i="1" dirty="0" smtClean="0">
                <a:solidFill>
                  <a:schemeClr val="tx1"/>
                </a:solidFill>
              </a:rPr>
              <a:t>strong and powerful.</a:t>
            </a:r>
            <a:endParaRPr lang="en-GB" sz="2800" i="1" u="sng" dirty="0" smtClean="0">
              <a:solidFill>
                <a:schemeClr val="tx1"/>
              </a:solidFill>
            </a:endParaRPr>
          </a:p>
          <a:p>
            <a:pPr algn="l"/>
            <a:endParaRPr lang="en-GB" sz="2800" i="1" u="sng" dirty="0" smtClean="0">
              <a:solidFill>
                <a:schemeClr val="bg2"/>
              </a:solidFill>
            </a:endParaRPr>
          </a:p>
          <a:p>
            <a:pPr algn="l"/>
            <a:endParaRPr lang="en-GB" sz="2800" i="1" u="sng" dirty="0" smtClean="0">
              <a:solidFill>
                <a:schemeClr val="bg2"/>
              </a:solidFill>
            </a:endParaRPr>
          </a:p>
          <a:p>
            <a:pPr algn="l"/>
            <a:r>
              <a:rPr lang="en-GB" i="1" dirty="0" smtClean="0">
                <a:solidFill>
                  <a:schemeClr val="bg2"/>
                </a:solidFill>
              </a:rPr>
              <a:t>                                                                                            </a:t>
            </a:r>
            <a:endParaRPr lang="en-GB" sz="2400" i="1" dirty="0" smtClean="0">
              <a:solidFill>
                <a:schemeClr val="bg2"/>
              </a:solidFill>
            </a:endParaRPr>
          </a:p>
        </p:txBody>
      </p:sp>
      <p:pic>
        <p:nvPicPr>
          <p:cNvPr id="6" name="Afbeelding 5" descr="BUT_0581.jpg"/>
          <p:cNvPicPr>
            <a:picLocks noChangeAspect="1"/>
          </p:cNvPicPr>
          <p:nvPr/>
        </p:nvPicPr>
        <p:blipFill>
          <a:blip r:embed="rId3" cstate="print"/>
          <a:srcRect t="14129" b="16990"/>
          <a:stretch>
            <a:fillRect/>
          </a:stretch>
        </p:blipFill>
        <p:spPr>
          <a:xfrm>
            <a:off x="2363032" y="2852936"/>
            <a:ext cx="3332223" cy="3456384"/>
          </a:xfrm>
          <a:prstGeom prst="rect">
            <a:avLst/>
          </a:prstGeom>
        </p:spPr>
      </p:pic>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7171" name="Rectangle 2"/>
          <p:cNvSpPr>
            <a:spLocks noGrp="1"/>
          </p:cNvSpPr>
          <p:nvPr>
            <p:ph type="body" idx="1"/>
          </p:nvPr>
        </p:nvSpPr>
        <p:spPr bwMode="auto">
          <a:xfrm>
            <a:off x="455613" y="1268413"/>
            <a:ext cx="8229600" cy="4681537"/>
          </a:xfrm>
          <a:ln w="12700">
            <a:miter lim="0"/>
            <a:headEnd/>
            <a:tailEnd/>
          </a:ln>
        </p:spPr>
        <p:txBody>
          <a:bodyPr vert="horz" wrap="square" lIns="50800" tIns="50800" rIns="50800" bIns="50800" numCol="1" anchor="t" anchorCtr="0" compatLnSpc="1">
            <a:prstTxWarp prst="textNoShape">
              <a:avLst/>
            </a:prstTxWarp>
          </a:bodyPr>
          <a:lstStyle/>
          <a:p>
            <a:pPr algn="l">
              <a:defRPr/>
            </a:pPr>
            <a:r>
              <a:rPr lang="en-GB" sz="2800" b="1" i="1" u="sng" dirty="0" smtClean="0">
                <a:solidFill>
                  <a:schemeClr val="tx1"/>
                </a:solidFill>
                <a:ea typeface="+mn-ea"/>
                <a:sym typeface="Helvetica" charset="0"/>
              </a:rPr>
              <a:t>CRANIAL REGION : </a:t>
            </a:r>
            <a:endParaRPr lang="nl-NL" sz="2800" dirty="0" smtClean="0">
              <a:solidFill>
                <a:schemeClr val="tx1"/>
              </a:solidFill>
              <a:ea typeface="+mn-ea"/>
              <a:sym typeface="Helvetica" charset="0"/>
            </a:endParaRPr>
          </a:p>
          <a:p>
            <a:pPr algn="l">
              <a:defRPr/>
            </a:pPr>
            <a:endParaRPr lang="en-GB" sz="2800" b="1" i="1" dirty="0" smtClean="0">
              <a:solidFill>
                <a:schemeClr val="tx1"/>
              </a:solidFill>
              <a:ea typeface="+mn-ea"/>
              <a:sym typeface="Helvetica" charset="0"/>
            </a:endParaRPr>
          </a:p>
          <a:p>
            <a:pPr algn="l">
              <a:defRPr/>
            </a:pPr>
            <a:r>
              <a:rPr lang="en-GB" sz="2800" b="1" i="1" dirty="0" smtClean="0">
                <a:solidFill>
                  <a:schemeClr val="tx1"/>
                </a:solidFill>
                <a:ea typeface="+mn-ea"/>
                <a:sym typeface="Helvetica" charset="0"/>
              </a:rPr>
              <a:t>Skull: 	</a:t>
            </a:r>
          </a:p>
          <a:p>
            <a:pPr lvl="2" algn="l">
              <a:defRPr/>
            </a:pPr>
            <a:r>
              <a:rPr lang="en-US" sz="2800" i="1" dirty="0" smtClean="0">
                <a:solidFill>
                  <a:schemeClr val="tx1"/>
                </a:solidFill>
              </a:rPr>
              <a:t>Slightly rounded, giving the impression of being wider than long, gently sloping into the cheeks. Skull and muzzle of the same length.</a:t>
            </a:r>
            <a:endParaRPr lang="nl-NL" sz="2800" i="1" dirty="0" smtClean="0">
              <a:solidFill>
                <a:schemeClr val="tx1"/>
              </a:solidFill>
              <a:ea typeface="+mn-ea"/>
              <a:sym typeface="Helvetica" charset="0"/>
            </a:endParaRPr>
          </a:p>
          <a:p>
            <a:pPr marL="266700" indent="-266700" algn="l" eaLnBrk="1">
              <a:spcBef>
                <a:spcPts val="400"/>
              </a:spcBef>
              <a:buClr>
                <a:srgbClr val="2DA2BF"/>
              </a:buClr>
              <a:buSzPct val="150000"/>
              <a:buFontTx/>
              <a:buChar char="•"/>
              <a:defRPr/>
            </a:pPr>
            <a:endParaRPr lang="en-US" altLang="nl-NL" dirty="0" smtClean="0">
              <a:solidFill>
                <a:schemeClr val="tx1"/>
              </a:solidFill>
              <a:ea typeface="+mn-ea"/>
              <a:sym typeface="Helvetica" charset="0"/>
            </a:endParaRP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19458" name="Rectangle 2"/>
          <p:cNvSpPr>
            <a:spLocks noGrp="1"/>
          </p:cNvSpPr>
          <p:nvPr>
            <p:ph type="body" idx="1"/>
          </p:nvPr>
        </p:nvSpPr>
        <p:spPr bwMode="auto">
          <a:xfrm>
            <a:off x="539750" y="1268413"/>
            <a:ext cx="8229600" cy="4968875"/>
          </a:xfrm>
          <a:noFill/>
          <a:ln w="12700">
            <a:miter lim="0"/>
            <a:headEnd/>
            <a:tailEnd/>
          </a:ln>
        </p:spPr>
        <p:txBody>
          <a:bodyPr vert="horz" wrap="square" lIns="50800" tIns="50800" rIns="50800" bIns="50800" numCol="1" anchor="t" anchorCtr="0" compatLnSpc="1">
            <a:prstTxWarp prst="textNoShape">
              <a:avLst/>
            </a:prstTxWarp>
          </a:bodyPr>
          <a:lstStyle/>
          <a:p>
            <a:pPr algn="l"/>
            <a:r>
              <a:rPr lang="nl-NL" sz="2800" dirty="0" err="1" smtClean="0">
                <a:solidFill>
                  <a:schemeClr val="tx1"/>
                </a:solidFill>
              </a:rPr>
              <a:t>Don’t</a:t>
            </a:r>
            <a:r>
              <a:rPr lang="nl-NL" sz="2800" dirty="0" smtClean="0">
                <a:solidFill>
                  <a:schemeClr val="tx1"/>
                </a:solidFill>
              </a:rPr>
              <a:t> take the </a:t>
            </a:r>
            <a:r>
              <a:rPr lang="nl-NL" sz="2800" dirty="0" err="1" smtClean="0">
                <a:solidFill>
                  <a:schemeClr val="tx1"/>
                </a:solidFill>
              </a:rPr>
              <a:t>remark</a:t>
            </a:r>
            <a:r>
              <a:rPr lang="nl-NL" sz="2800" dirty="0" smtClean="0">
                <a:solidFill>
                  <a:schemeClr val="tx1"/>
                </a:solidFill>
              </a:rPr>
              <a:t> </a:t>
            </a:r>
            <a:r>
              <a:rPr lang="nl-NL" sz="2800" dirty="0" err="1" smtClean="0">
                <a:solidFill>
                  <a:schemeClr val="tx1"/>
                </a:solidFill>
              </a:rPr>
              <a:t>about</a:t>
            </a:r>
            <a:r>
              <a:rPr lang="nl-NL" sz="2800" dirty="0" smtClean="0">
                <a:solidFill>
                  <a:schemeClr val="tx1"/>
                </a:solidFill>
              </a:rPr>
              <a:t> the </a:t>
            </a:r>
            <a:r>
              <a:rPr lang="nl-NL" sz="2800" dirty="0" err="1" smtClean="0">
                <a:solidFill>
                  <a:schemeClr val="tx1"/>
                </a:solidFill>
              </a:rPr>
              <a:t>muzzle</a:t>
            </a:r>
            <a:r>
              <a:rPr lang="nl-NL" sz="2800" dirty="0" smtClean="0">
                <a:solidFill>
                  <a:schemeClr val="tx1"/>
                </a:solidFill>
              </a:rPr>
              <a:t> </a:t>
            </a:r>
          </a:p>
          <a:p>
            <a:pPr algn="l"/>
            <a:r>
              <a:rPr lang="nl-NL" sz="2800" dirty="0" smtClean="0">
                <a:solidFill>
                  <a:schemeClr val="tx1"/>
                </a:solidFill>
              </a:rPr>
              <a:t>and the </a:t>
            </a:r>
            <a:r>
              <a:rPr lang="nl-NL" sz="2800" dirty="0" err="1" smtClean="0">
                <a:solidFill>
                  <a:schemeClr val="tx1"/>
                </a:solidFill>
              </a:rPr>
              <a:t>skull</a:t>
            </a:r>
            <a:r>
              <a:rPr lang="nl-NL" sz="2800" dirty="0" smtClean="0">
                <a:solidFill>
                  <a:schemeClr val="tx1"/>
                </a:solidFill>
              </a:rPr>
              <a:t> of the </a:t>
            </a:r>
            <a:r>
              <a:rPr lang="nl-NL" sz="2800" dirty="0" err="1" smtClean="0">
                <a:solidFill>
                  <a:schemeClr val="tx1"/>
                </a:solidFill>
              </a:rPr>
              <a:t>same</a:t>
            </a:r>
            <a:r>
              <a:rPr lang="nl-NL" sz="2800" dirty="0" smtClean="0">
                <a:solidFill>
                  <a:schemeClr val="tx1"/>
                </a:solidFill>
              </a:rPr>
              <a:t> </a:t>
            </a:r>
            <a:r>
              <a:rPr lang="nl-NL" sz="2800" dirty="0" err="1" smtClean="0">
                <a:solidFill>
                  <a:schemeClr val="tx1"/>
                </a:solidFill>
              </a:rPr>
              <a:t>length</a:t>
            </a:r>
            <a:r>
              <a:rPr lang="nl-NL" sz="2800" dirty="0">
                <a:solidFill>
                  <a:schemeClr val="tx1"/>
                </a:solidFill>
              </a:rPr>
              <a:t> </a:t>
            </a:r>
            <a:r>
              <a:rPr lang="nl-NL" sz="2800" dirty="0" err="1">
                <a:solidFill>
                  <a:schemeClr val="tx1"/>
                </a:solidFill>
              </a:rPr>
              <a:t>too</a:t>
            </a:r>
            <a:r>
              <a:rPr lang="nl-NL" sz="2800" dirty="0">
                <a:solidFill>
                  <a:schemeClr val="tx1"/>
                </a:solidFill>
              </a:rPr>
              <a:t> </a:t>
            </a:r>
            <a:r>
              <a:rPr lang="nl-NL" sz="2800" dirty="0" err="1" smtClean="0">
                <a:solidFill>
                  <a:schemeClr val="tx1"/>
                </a:solidFill>
              </a:rPr>
              <a:t>serious</a:t>
            </a:r>
            <a:r>
              <a:rPr lang="nl-NL" sz="2800" dirty="0" smtClean="0">
                <a:solidFill>
                  <a:schemeClr val="tx1"/>
                </a:solidFill>
              </a:rPr>
              <a:t>. </a:t>
            </a:r>
          </a:p>
          <a:p>
            <a:pPr algn="l"/>
            <a:r>
              <a:rPr lang="nl-NL" sz="2800" dirty="0" smtClean="0">
                <a:solidFill>
                  <a:schemeClr val="tx1"/>
                </a:solidFill>
              </a:rPr>
              <a:t>The </a:t>
            </a:r>
            <a:r>
              <a:rPr lang="nl-NL" sz="2800" dirty="0" err="1" smtClean="0">
                <a:solidFill>
                  <a:schemeClr val="tx1"/>
                </a:solidFill>
              </a:rPr>
              <a:t>muzzle</a:t>
            </a:r>
            <a:r>
              <a:rPr lang="nl-NL" sz="2800" dirty="0" smtClean="0">
                <a:solidFill>
                  <a:schemeClr val="tx1"/>
                </a:solidFill>
              </a:rPr>
              <a:t> </a:t>
            </a:r>
            <a:r>
              <a:rPr lang="nl-NL" sz="2800" dirty="0" err="1" smtClean="0">
                <a:solidFill>
                  <a:schemeClr val="tx1"/>
                </a:solidFill>
              </a:rPr>
              <a:t>can</a:t>
            </a:r>
            <a:r>
              <a:rPr lang="nl-NL" sz="2800" dirty="0" smtClean="0">
                <a:solidFill>
                  <a:schemeClr val="tx1"/>
                </a:solidFill>
              </a:rPr>
              <a:t> </a:t>
            </a:r>
            <a:r>
              <a:rPr lang="nl-NL" sz="2800" dirty="0" err="1" smtClean="0">
                <a:solidFill>
                  <a:schemeClr val="tx1"/>
                </a:solidFill>
              </a:rPr>
              <a:t>be</a:t>
            </a:r>
            <a:r>
              <a:rPr lang="nl-NL" sz="2800" dirty="0" smtClean="0">
                <a:solidFill>
                  <a:schemeClr val="tx1"/>
                </a:solidFill>
              </a:rPr>
              <a:t> a </a:t>
            </a:r>
            <a:r>
              <a:rPr lang="nl-NL" sz="2800" dirty="0" err="1" smtClean="0">
                <a:solidFill>
                  <a:schemeClr val="tx1"/>
                </a:solidFill>
              </a:rPr>
              <a:t>little</a:t>
            </a:r>
            <a:r>
              <a:rPr lang="nl-NL" sz="2800" dirty="0" smtClean="0">
                <a:solidFill>
                  <a:schemeClr val="tx1"/>
                </a:solidFill>
              </a:rPr>
              <a:t> smaller.</a:t>
            </a:r>
          </a:p>
          <a:p>
            <a:pPr algn="l" eaLnBrk="1">
              <a:spcBef>
                <a:spcPts val="400"/>
              </a:spcBef>
              <a:buClr>
                <a:srgbClr val="2DA2BF"/>
              </a:buClr>
              <a:buSzPct val="150000"/>
              <a:buFontTx/>
              <a:buChar char="•"/>
            </a:pPr>
            <a:endParaRPr lang="en-US" dirty="0" smtClean="0">
              <a:solidFill>
                <a:schemeClr val="tx1"/>
              </a:solidFill>
            </a:endParaRPr>
          </a:p>
          <a:p>
            <a:pPr algn="l" eaLnBrk="1">
              <a:spcBef>
                <a:spcPts val="400"/>
              </a:spcBef>
              <a:buClr>
                <a:srgbClr val="2DA2BF"/>
              </a:buClr>
              <a:buSzPct val="150000"/>
              <a:buFontTx/>
              <a:buChar char="•"/>
            </a:pPr>
            <a:endParaRPr lang="en-US" dirty="0" smtClean="0">
              <a:solidFill>
                <a:schemeClr val="tx1"/>
              </a:solidFill>
            </a:endParaRPr>
          </a:p>
          <a:p>
            <a:pPr algn="l" eaLnBrk="1">
              <a:spcBef>
                <a:spcPts val="400"/>
              </a:spcBef>
              <a:buClr>
                <a:srgbClr val="2DA2BF"/>
              </a:buClr>
              <a:buSzPct val="150000"/>
              <a:buFontTx/>
              <a:buChar char="•"/>
            </a:pPr>
            <a:endParaRPr lang="en-US" dirty="0" smtClean="0">
              <a:solidFill>
                <a:schemeClr val="tx1"/>
              </a:solidFill>
            </a:endParaRPr>
          </a:p>
          <a:p>
            <a:pPr algn="l" eaLnBrk="1">
              <a:spcBef>
                <a:spcPts val="400"/>
              </a:spcBef>
              <a:buClr>
                <a:srgbClr val="2DA2BF"/>
              </a:buClr>
              <a:buSzPct val="150000"/>
              <a:buFontTx/>
              <a:buChar char="•"/>
            </a:pPr>
            <a:endParaRPr lang="en-US" dirty="0" smtClean="0">
              <a:solidFill>
                <a:schemeClr val="tx1"/>
              </a:solidFill>
            </a:endParaRPr>
          </a:p>
          <a:p>
            <a:pPr algn="l" eaLnBrk="1">
              <a:spcBef>
                <a:spcPts val="400"/>
              </a:spcBef>
              <a:buClr>
                <a:srgbClr val="2DA2BF"/>
              </a:buClr>
              <a:buSzPct val="150000"/>
              <a:buFontTx/>
              <a:buChar char="•"/>
            </a:pPr>
            <a:endParaRPr lang="en-US" dirty="0" smtClean="0">
              <a:solidFill>
                <a:schemeClr val="tx1"/>
              </a:solidFill>
            </a:endParaRPr>
          </a:p>
          <a:p>
            <a:pPr algn="l" eaLnBrk="1">
              <a:spcBef>
                <a:spcPts val="400"/>
              </a:spcBef>
              <a:buClr>
                <a:srgbClr val="2DA2BF"/>
              </a:buClr>
              <a:buSzPct val="150000"/>
            </a:pPr>
            <a:r>
              <a:rPr lang="en-US" dirty="0" smtClean="0">
                <a:solidFill>
                  <a:schemeClr val="tx1"/>
                </a:solidFill>
              </a:rPr>
              <a:t>    </a:t>
            </a:r>
          </a:p>
          <a:p>
            <a:pPr algn="l" eaLnBrk="1">
              <a:spcBef>
                <a:spcPts val="400"/>
              </a:spcBef>
              <a:buClr>
                <a:srgbClr val="2DA2BF"/>
              </a:buClr>
              <a:buSzPct val="150000"/>
            </a:pPr>
            <a:endParaRPr lang="en-US" dirty="0" smtClean="0">
              <a:solidFill>
                <a:schemeClr val="tx1"/>
              </a:solidFill>
            </a:endParaRPr>
          </a:p>
          <a:p>
            <a:pPr algn="l" eaLnBrk="1">
              <a:spcBef>
                <a:spcPts val="400"/>
              </a:spcBef>
              <a:buClr>
                <a:srgbClr val="2DA2BF"/>
              </a:buClr>
              <a:buSzPct val="150000"/>
            </a:pPr>
            <a:r>
              <a:rPr lang="en-US" dirty="0" smtClean="0">
                <a:solidFill>
                  <a:schemeClr val="tx1"/>
                </a:solidFill>
              </a:rPr>
              <a:t>           </a:t>
            </a:r>
          </a:p>
          <a:p>
            <a:pPr algn="l" eaLnBrk="1">
              <a:spcBef>
                <a:spcPts val="400"/>
              </a:spcBef>
              <a:buClr>
                <a:srgbClr val="2DA2BF"/>
              </a:buClr>
              <a:buSzPct val="150000"/>
            </a:pPr>
            <a:endParaRPr lang="en-US" dirty="0" smtClean="0">
              <a:solidFill>
                <a:schemeClr val="tx1"/>
              </a:solidFill>
            </a:endParaRPr>
          </a:p>
          <a:p>
            <a:pPr eaLnBrk="1">
              <a:spcBef>
                <a:spcPts val="400"/>
              </a:spcBef>
              <a:buClr>
                <a:srgbClr val="2DA2BF"/>
              </a:buClr>
              <a:buSzPct val="150000"/>
            </a:pPr>
            <a:r>
              <a:rPr lang="en-US" sz="2400" dirty="0" smtClean="0">
                <a:solidFill>
                  <a:schemeClr val="tx1"/>
                </a:solidFill>
              </a:rPr>
              <a:t>     Good proportions muzzle and skull</a:t>
            </a:r>
          </a:p>
        </p:txBody>
      </p:sp>
      <p:pic>
        <p:nvPicPr>
          <p:cNvPr id="6" name="Afbeelding 5" descr="iets lip.jpg"/>
          <p:cNvPicPr>
            <a:picLocks noChangeAspect="1"/>
          </p:cNvPicPr>
          <p:nvPr/>
        </p:nvPicPr>
        <p:blipFill>
          <a:blip r:embed="rId3" cstate="print"/>
          <a:stretch>
            <a:fillRect/>
          </a:stretch>
        </p:blipFill>
        <p:spPr>
          <a:xfrm>
            <a:off x="2915816" y="2780928"/>
            <a:ext cx="3503093" cy="2592288"/>
          </a:xfrm>
          <a:prstGeom prst="rect">
            <a:avLst/>
          </a:prstGeom>
        </p:spPr>
      </p:pic>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19458" name="Rectangle 2"/>
          <p:cNvSpPr>
            <a:spLocks noGrp="1"/>
          </p:cNvSpPr>
          <p:nvPr>
            <p:ph type="body" idx="1"/>
          </p:nvPr>
        </p:nvSpPr>
        <p:spPr bwMode="auto">
          <a:xfrm>
            <a:off x="539750" y="1268413"/>
            <a:ext cx="8229600" cy="4968875"/>
          </a:xfrm>
          <a:noFill/>
          <a:ln w="12700">
            <a:miter lim="0"/>
            <a:headEnd/>
            <a:tailEnd/>
          </a:ln>
        </p:spPr>
        <p:txBody>
          <a:bodyPr vert="horz" wrap="square" lIns="50800" tIns="50800" rIns="50800" bIns="50800" numCol="1" anchor="t" anchorCtr="0" compatLnSpc="1">
            <a:prstTxWarp prst="textNoShape">
              <a:avLst/>
            </a:prstTxWarp>
          </a:bodyPr>
          <a:lstStyle/>
          <a:p>
            <a:pPr algn="l" eaLnBrk="1">
              <a:spcBef>
                <a:spcPts val="400"/>
              </a:spcBef>
              <a:buClr>
                <a:srgbClr val="2DA2BF"/>
              </a:buClr>
              <a:buSzPct val="150000"/>
              <a:buFontTx/>
              <a:buChar char="•"/>
            </a:pPr>
            <a:endParaRPr lang="en-US" dirty="0" smtClean="0">
              <a:solidFill>
                <a:schemeClr val="tx1"/>
              </a:solidFill>
            </a:endParaRPr>
          </a:p>
          <a:p>
            <a:pPr algn="l" eaLnBrk="1">
              <a:spcBef>
                <a:spcPts val="400"/>
              </a:spcBef>
              <a:buClr>
                <a:srgbClr val="2DA2BF"/>
              </a:buClr>
              <a:buSzPct val="150000"/>
              <a:buFontTx/>
              <a:buChar char="•"/>
            </a:pPr>
            <a:endParaRPr lang="en-US" dirty="0" smtClean="0">
              <a:solidFill>
                <a:schemeClr val="tx1"/>
              </a:solidFill>
            </a:endParaRPr>
          </a:p>
          <a:p>
            <a:pPr algn="l" eaLnBrk="1">
              <a:spcBef>
                <a:spcPts val="400"/>
              </a:spcBef>
              <a:buClr>
                <a:srgbClr val="2DA2BF"/>
              </a:buClr>
              <a:buSzPct val="150000"/>
              <a:buFontTx/>
              <a:buChar char="•"/>
            </a:pPr>
            <a:endParaRPr lang="en-US" dirty="0" smtClean="0">
              <a:solidFill>
                <a:schemeClr val="tx1"/>
              </a:solidFill>
            </a:endParaRPr>
          </a:p>
          <a:p>
            <a:pPr algn="l" eaLnBrk="1">
              <a:spcBef>
                <a:spcPts val="400"/>
              </a:spcBef>
              <a:buClr>
                <a:srgbClr val="2DA2BF"/>
              </a:buClr>
              <a:buSzPct val="150000"/>
              <a:buFontTx/>
              <a:buChar char="•"/>
            </a:pPr>
            <a:endParaRPr lang="en-US" dirty="0">
              <a:solidFill>
                <a:schemeClr val="tx1"/>
              </a:solidFill>
            </a:endParaRPr>
          </a:p>
          <a:p>
            <a:pPr algn="l" eaLnBrk="1">
              <a:spcBef>
                <a:spcPts val="400"/>
              </a:spcBef>
              <a:buClr>
                <a:srgbClr val="2DA2BF"/>
              </a:buClr>
              <a:buSzPct val="150000"/>
              <a:buFontTx/>
              <a:buChar char="•"/>
            </a:pPr>
            <a:endParaRPr lang="en-US" dirty="0" smtClean="0">
              <a:solidFill>
                <a:schemeClr val="tx1"/>
              </a:solidFill>
            </a:endParaRPr>
          </a:p>
          <a:p>
            <a:pPr algn="l" eaLnBrk="1">
              <a:spcBef>
                <a:spcPts val="400"/>
              </a:spcBef>
              <a:buClr>
                <a:srgbClr val="2DA2BF"/>
              </a:buClr>
              <a:buSzPct val="150000"/>
              <a:buFontTx/>
              <a:buChar char="•"/>
            </a:pPr>
            <a:endParaRPr lang="en-US" dirty="0" smtClean="0">
              <a:solidFill>
                <a:schemeClr val="tx1"/>
              </a:solidFill>
            </a:endParaRPr>
          </a:p>
          <a:p>
            <a:pPr algn="l" eaLnBrk="1">
              <a:spcBef>
                <a:spcPts val="400"/>
              </a:spcBef>
              <a:buClr>
                <a:srgbClr val="2DA2BF"/>
              </a:buClr>
              <a:buSzPct val="150000"/>
              <a:buFontTx/>
              <a:buChar char="•"/>
            </a:pPr>
            <a:endParaRPr lang="en-US" dirty="0" smtClean="0">
              <a:solidFill>
                <a:schemeClr val="tx1"/>
              </a:solidFill>
            </a:endParaRPr>
          </a:p>
          <a:p>
            <a:pPr algn="l" eaLnBrk="1">
              <a:spcBef>
                <a:spcPts val="400"/>
              </a:spcBef>
              <a:buClr>
                <a:srgbClr val="2DA2BF"/>
              </a:buClr>
              <a:buSzPct val="150000"/>
              <a:buFontTx/>
              <a:buChar char="•"/>
            </a:pPr>
            <a:endParaRPr lang="en-US" dirty="0" smtClean="0">
              <a:solidFill>
                <a:schemeClr val="tx1"/>
              </a:solidFill>
            </a:endParaRPr>
          </a:p>
          <a:p>
            <a:pPr algn="l" eaLnBrk="1">
              <a:spcBef>
                <a:spcPts val="400"/>
              </a:spcBef>
              <a:buClr>
                <a:srgbClr val="2DA2BF"/>
              </a:buClr>
              <a:buSzPct val="150000"/>
            </a:pPr>
            <a:r>
              <a:rPr lang="en-US" dirty="0" smtClean="0">
                <a:solidFill>
                  <a:schemeClr val="tx1"/>
                </a:solidFill>
              </a:rPr>
              <a:t>    </a:t>
            </a:r>
          </a:p>
          <a:p>
            <a:pPr algn="l" eaLnBrk="1">
              <a:spcBef>
                <a:spcPts val="400"/>
              </a:spcBef>
              <a:buClr>
                <a:srgbClr val="2DA2BF"/>
              </a:buClr>
              <a:buSzPct val="150000"/>
            </a:pPr>
            <a:endParaRPr lang="en-US" dirty="0" smtClean="0">
              <a:solidFill>
                <a:schemeClr val="tx1"/>
              </a:solidFill>
            </a:endParaRPr>
          </a:p>
          <a:p>
            <a:pPr algn="l" eaLnBrk="1">
              <a:spcBef>
                <a:spcPts val="400"/>
              </a:spcBef>
              <a:buClr>
                <a:srgbClr val="2DA2BF"/>
              </a:buClr>
              <a:buSzPct val="150000"/>
            </a:pPr>
            <a:r>
              <a:rPr lang="en-US" dirty="0" smtClean="0">
                <a:solidFill>
                  <a:schemeClr val="tx1"/>
                </a:solidFill>
              </a:rPr>
              <a:t>          </a:t>
            </a:r>
            <a:endParaRPr lang="en-US" dirty="0">
              <a:solidFill>
                <a:schemeClr val="tx1"/>
              </a:solidFill>
            </a:endParaRPr>
          </a:p>
          <a:p>
            <a:pPr algn="l" eaLnBrk="1">
              <a:spcBef>
                <a:spcPts val="400"/>
              </a:spcBef>
              <a:buClr>
                <a:srgbClr val="2DA2BF"/>
              </a:buClr>
              <a:buSzPct val="150000"/>
            </a:pPr>
            <a:r>
              <a:rPr lang="en-US" sz="2400" dirty="0" smtClean="0">
                <a:solidFill>
                  <a:schemeClr val="tx1"/>
                </a:solidFill>
              </a:rPr>
              <a:t>        Muzzle a bit too long                    Muzzle too short</a:t>
            </a:r>
          </a:p>
        </p:txBody>
      </p:sp>
      <p:pic>
        <p:nvPicPr>
          <p:cNvPr id="5" name="Afbeelding 4" descr="droog hoofd.jpg"/>
          <p:cNvPicPr>
            <a:picLocks noChangeAspect="1"/>
          </p:cNvPicPr>
          <p:nvPr/>
        </p:nvPicPr>
        <p:blipFill>
          <a:blip r:embed="rId3" cstate="print"/>
          <a:srcRect r="15315"/>
          <a:stretch>
            <a:fillRect/>
          </a:stretch>
        </p:blipFill>
        <p:spPr>
          <a:xfrm>
            <a:off x="887915" y="1772816"/>
            <a:ext cx="3567315" cy="2808312"/>
          </a:xfrm>
          <a:prstGeom prst="rect">
            <a:avLst/>
          </a:prstGeom>
        </p:spPr>
      </p:pic>
      <p:pic>
        <p:nvPicPr>
          <p:cNvPr id="7" name="Afbeelding 6" descr="BUT_0331.jpg"/>
          <p:cNvPicPr>
            <a:picLocks noChangeAspect="1"/>
          </p:cNvPicPr>
          <p:nvPr/>
        </p:nvPicPr>
        <p:blipFill>
          <a:blip r:embed="rId4" cstate="print"/>
          <a:srcRect t="16400" b="24800"/>
          <a:stretch>
            <a:fillRect/>
          </a:stretch>
        </p:blipFill>
        <p:spPr>
          <a:xfrm flipH="1">
            <a:off x="5220072" y="1772816"/>
            <a:ext cx="3170872" cy="2807637"/>
          </a:xfrm>
          <a:prstGeom prst="rect">
            <a:avLst/>
          </a:prstGeom>
        </p:spPr>
      </p:pic>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7171" name="Rectangle 2"/>
          <p:cNvSpPr>
            <a:spLocks noGrp="1"/>
          </p:cNvSpPr>
          <p:nvPr>
            <p:ph type="body" idx="1"/>
          </p:nvPr>
        </p:nvSpPr>
        <p:spPr bwMode="auto">
          <a:xfrm>
            <a:off x="455613" y="1268413"/>
            <a:ext cx="8229600" cy="4681537"/>
          </a:xfrm>
          <a:ln w="12700">
            <a:miter lim="0"/>
            <a:headEnd/>
            <a:tailEnd/>
          </a:ln>
        </p:spPr>
        <p:txBody>
          <a:bodyPr vert="horz" wrap="square" lIns="50800" tIns="50800" rIns="50800" bIns="50800" numCol="1" anchor="t" anchorCtr="0" compatLnSpc="1">
            <a:prstTxWarp prst="textNoShape">
              <a:avLst/>
            </a:prstTxWarp>
          </a:bodyPr>
          <a:lstStyle/>
          <a:p>
            <a:pPr algn="l">
              <a:defRPr/>
            </a:pPr>
            <a:endParaRPr lang="en-GB" sz="2800" i="1" dirty="0" smtClean="0">
              <a:solidFill>
                <a:schemeClr val="tx1"/>
              </a:solidFill>
              <a:ea typeface="+mn-ea"/>
              <a:sym typeface="Helvetica" charset="0"/>
            </a:endParaRPr>
          </a:p>
          <a:p>
            <a:pPr algn="l">
              <a:defRPr/>
            </a:pPr>
            <a:endParaRPr lang="en-GB" sz="2800" i="1" dirty="0" smtClean="0">
              <a:solidFill>
                <a:schemeClr val="tx1"/>
              </a:solidFill>
              <a:ea typeface="+mn-ea"/>
              <a:sym typeface="Helvetica" charset="0"/>
            </a:endParaRPr>
          </a:p>
          <a:p>
            <a:pPr algn="l">
              <a:defRPr/>
            </a:pPr>
            <a:endParaRPr lang="en-GB" sz="2800" i="1" dirty="0" smtClean="0">
              <a:solidFill>
                <a:schemeClr val="tx1"/>
              </a:solidFill>
              <a:ea typeface="+mn-ea"/>
              <a:sym typeface="Helvetica" charset="0"/>
            </a:endParaRPr>
          </a:p>
          <a:p>
            <a:pPr algn="l">
              <a:defRPr/>
            </a:pPr>
            <a:endParaRPr lang="en-GB" sz="2800" i="1" dirty="0" smtClean="0">
              <a:solidFill>
                <a:schemeClr val="tx1"/>
              </a:solidFill>
              <a:ea typeface="+mn-ea"/>
              <a:sym typeface="Helvetica" charset="0"/>
            </a:endParaRPr>
          </a:p>
          <a:p>
            <a:pPr algn="l">
              <a:defRPr/>
            </a:pPr>
            <a:endParaRPr lang="en-GB" sz="2800" i="1" dirty="0" smtClean="0">
              <a:solidFill>
                <a:schemeClr val="tx1"/>
              </a:solidFill>
              <a:ea typeface="+mn-ea"/>
              <a:sym typeface="Helvetica" charset="0"/>
            </a:endParaRPr>
          </a:p>
          <a:p>
            <a:pPr algn="l">
              <a:defRPr/>
            </a:pPr>
            <a:endParaRPr lang="en-GB" sz="2800" i="1" dirty="0" smtClean="0">
              <a:solidFill>
                <a:schemeClr val="tx1"/>
              </a:solidFill>
              <a:ea typeface="+mn-ea"/>
              <a:sym typeface="Helvetica" charset="0"/>
            </a:endParaRPr>
          </a:p>
          <a:p>
            <a:pPr algn="l">
              <a:defRPr/>
            </a:pPr>
            <a:endParaRPr lang="en-GB" sz="2800" i="1" dirty="0" smtClean="0">
              <a:solidFill>
                <a:schemeClr val="tx1"/>
              </a:solidFill>
              <a:ea typeface="+mn-ea"/>
              <a:sym typeface="Helvetica" charset="0"/>
            </a:endParaRPr>
          </a:p>
          <a:p>
            <a:pPr algn="l">
              <a:defRPr/>
            </a:pPr>
            <a:endParaRPr lang="en-GB" sz="2800" i="1" dirty="0" smtClean="0">
              <a:solidFill>
                <a:schemeClr val="tx1"/>
              </a:solidFill>
              <a:ea typeface="+mn-ea"/>
              <a:sym typeface="Helvetica" charset="0"/>
            </a:endParaRPr>
          </a:p>
          <a:p>
            <a:pPr>
              <a:defRPr/>
            </a:pPr>
            <a:r>
              <a:rPr lang="en-GB" sz="2400" dirty="0" smtClean="0">
                <a:solidFill>
                  <a:schemeClr val="tx1"/>
                </a:solidFill>
                <a:ea typeface="+mn-ea"/>
                <a:sym typeface="Helvetica" charset="0"/>
              </a:rPr>
              <a:t> </a:t>
            </a:r>
            <a:r>
              <a:rPr lang="en-GB" sz="2400" dirty="0" smtClean="0">
                <a:solidFill>
                  <a:schemeClr val="tx1"/>
                </a:solidFill>
                <a:ea typeface="ＭＳ Ｐゴシック" charset="0"/>
                <a:sym typeface="Helvetica" charset="0"/>
              </a:rPr>
              <a:t>Good shape of the skull</a:t>
            </a:r>
            <a:endParaRPr lang="en-US" altLang="nl-NL" sz="2400" dirty="0" smtClean="0">
              <a:solidFill>
                <a:schemeClr val="tx1"/>
              </a:solidFill>
              <a:ea typeface="+mn-ea"/>
              <a:sym typeface="Helvetica" charset="0"/>
            </a:endParaRPr>
          </a:p>
        </p:txBody>
      </p:sp>
      <p:pic>
        <p:nvPicPr>
          <p:cNvPr id="6" name="Afbeelding 5" descr="oogkleur bruinverervende teef.jpg"/>
          <p:cNvPicPr>
            <a:picLocks noChangeAspect="1"/>
          </p:cNvPicPr>
          <p:nvPr/>
        </p:nvPicPr>
        <p:blipFill>
          <a:blip r:embed="rId3" cstate="print"/>
          <a:stretch>
            <a:fillRect/>
          </a:stretch>
        </p:blipFill>
        <p:spPr>
          <a:xfrm>
            <a:off x="2699792" y="1340768"/>
            <a:ext cx="3430975" cy="3304408"/>
          </a:xfrm>
          <a:prstGeom prst="rect">
            <a:avLst/>
          </a:prstGeom>
        </p:spPr>
      </p:pic>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7171" name="Rectangle 2"/>
          <p:cNvSpPr>
            <a:spLocks noGrp="1"/>
          </p:cNvSpPr>
          <p:nvPr>
            <p:ph type="body" idx="1"/>
          </p:nvPr>
        </p:nvSpPr>
        <p:spPr bwMode="auto">
          <a:xfrm>
            <a:off x="455613" y="1268413"/>
            <a:ext cx="8229600" cy="4681537"/>
          </a:xfrm>
          <a:ln w="12700">
            <a:miter lim="0"/>
            <a:headEnd/>
            <a:tailEnd/>
          </a:ln>
        </p:spPr>
        <p:txBody>
          <a:bodyPr vert="horz" wrap="square" lIns="50800" tIns="50800" rIns="50800" bIns="50800" numCol="1" anchor="t" anchorCtr="0" compatLnSpc="1">
            <a:prstTxWarp prst="textNoShape">
              <a:avLst/>
            </a:prstTxWarp>
          </a:bodyPr>
          <a:lstStyle/>
          <a:p>
            <a:pPr algn="l">
              <a:defRPr/>
            </a:pPr>
            <a:endParaRPr lang="en-GB" sz="2800" i="1" dirty="0" smtClean="0">
              <a:solidFill>
                <a:schemeClr val="tx1"/>
              </a:solidFill>
              <a:ea typeface="+mn-ea"/>
              <a:sym typeface="Helvetica" charset="0"/>
            </a:endParaRPr>
          </a:p>
          <a:p>
            <a:pPr algn="l">
              <a:defRPr/>
            </a:pPr>
            <a:endParaRPr lang="en-GB" sz="2800" i="1" dirty="0" smtClean="0">
              <a:solidFill>
                <a:schemeClr val="tx1"/>
              </a:solidFill>
              <a:ea typeface="+mn-ea"/>
              <a:sym typeface="Helvetica" charset="0"/>
            </a:endParaRPr>
          </a:p>
          <a:p>
            <a:pPr algn="l">
              <a:defRPr/>
            </a:pPr>
            <a:endParaRPr lang="en-GB" sz="2800" i="1" dirty="0" smtClean="0">
              <a:solidFill>
                <a:schemeClr val="tx1"/>
              </a:solidFill>
              <a:ea typeface="+mn-ea"/>
              <a:sym typeface="Helvetica" charset="0"/>
            </a:endParaRPr>
          </a:p>
          <a:p>
            <a:pPr algn="l">
              <a:defRPr/>
            </a:pPr>
            <a:endParaRPr lang="en-GB" sz="2800" i="1" dirty="0" smtClean="0">
              <a:solidFill>
                <a:schemeClr val="tx1"/>
              </a:solidFill>
              <a:ea typeface="+mn-ea"/>
              <a:sym typeface="Helvetica" charset="0"/>
            </a:endParaRPr>
          </a:p>
          <a:p>
            <a:pPr algn="l">
              <a:defRPr/>
            </a:pPr>
            <a:endParaRPr lang="en-GB" sz="2800" i="1" dirty="0" smtClean="0">
              <a:solidFill>
                <a:schemeClr val="tx1"/>
              </a:solidFill>
              <a:ea typeface="+mn-ea"/>
              <a:sym typeface="Helvetica" charset="0"/>
            </a:endParaRPr>
          </a:p>
          <a:p>
            <a:pPr algn="l">
              <a:defRPr/>
            </a:pPr>
            <a:endParaRPr lang="en-GB" sz="2800" i="1" dirty="0" smtClean="0">
              <a:solidFill>
                <a:schemeClr val="tx1"/>
              </a:solidFill>
              <a:ea typeface="+mn-ea"/>
              <a:sym typeface="Helvetica" charset="0"/>
            </a:endParaRPr>
          </a:p>
          <a:p>
            <a:pPr algn="l">
              <a:defRPr/>
            </a:pPr>
            <a:endParaRPr lang="en-GB" sz="2800" i="1" dirty="0" smtClean="0">
              <a:solidFill>
                <a:schemeClr val="tx1"/>
              </a:solidFill>
              <a:ea typeface="+mn-ea"/>
              <a:sym typeface="Helvetica" charset="0"/>
            </a:endParaRPr>
          </a:p>
          <a:p>
            <a:pPr algn="l">
              <a:defRPr/>
            </a:pPr>
            <a:endParaRPr lang="en-GB" sz="2800" i="1" dirty="0" smtClean="0">
              <a:solidFill>
                <a:schemeClr val="tx1"/>
              </a:solidFill>
              <a:ea typeface="+mn-ea"/>
              <a:sym typeface="Helvetica" charset="0"/>
            </a:endParaRPr>
          </a:p>
          <a:p>
            <a:pPr algn="l">
              <a:defRPr/>
            </a:pPr>
            <a:endParaRPr lang="en-GB" sz="2800" i="1" dirty="0" smtClean="0">
              <a:solidFill>
                <a:schemeClr val="tx1"/>
              </a:solidFill>
              <a:ea typeface="+mn-ea"/>
              <a:sym typeface="Helvetica" charset="0"/>
            </a:endParaRPr>
          </a:p>
          <a:p>
            <a:pPr>
              <a:defRPr/>
            </a:pPr>
            <a:r>
              <a:rPr lang="en-GB" sz="2400" dirty="0" smtClean="0">
                <a:solidFill>
                  <a:schemeClr val="tx1"/>
                </a:solidFill>
                <a:ea typeface="+mn-ea"/>
                <a:sym typeface="Helvetica" charset="0"/>
              </a:rPr>
              <a:t> </a:t>
            </a:r>
            <a:r>
              <a:rPr lang="en-GB" sz="2400" dirty="0">
                <a:solidFill>
                  <a:schemeClr val="tx1"/>
                </a:solidFill>
                <a:ea typeface="ＭＳ Ｐゴシック" charset="0"/>
                <a:sym typeface="Helvetica" charset="0"/>
              </a:rPr>
              <a:t>skull </a:t>
            </a:r>
            <a:r>
              <a:rPr lang="en-GB" sz="2400" dirty="0" smtClean="0">
                <a:solidFill>
                  <a:schemeClr val="tx1"/>
                </a:solidFill>
                <a:ea typeface="+mn-ea"/>
                <a:sym typeface="Helvetica" charset="0"/>
              </a:rPr>
              <a:t>too round                     </a:t>
            </a:r>
            <a:r>
              <a:rPr lang="en-GB" sz="2400" dirty="0" smtClean="0">
                <a:solidFill>
                  <a:schemeClr val="tx1"/>
                </a:solidFill>
                <a:ea typeface="ＭＳ Ｐゴシック" charset="0"/>
                <a:sym typeface="Helvetica" charset="0"/>
              </a:rPr>
              <a:t>skull </a:t>
            </a:r>
            <a:r>
              <a:rPr lang="en-GB" sz="2400" dirty="0" smtClean="0">
                <a:solidFill>
                  <a:schemeClr val="tx1"/>
                </a:solidFill>
                <a:ea typeface="+mn-ea"/>
                <a:sym typeface="Helvetica" charset="0"/>
              </a:rPr>
              <a:t>too broad</a:t>
            </a:r>
            <a:endParaRPr lang="en-US" altLang="nl-NL" sz="2400" dirty="0" smtClean="0">
              <a:solidFill>
                <a:schemeClr val="tx1"/>
              </a:solidFill>
              <a:ea typeface="+mn-ea"/>
              <a:sym typeface="Helvetica" charset="0"/>
            </a:endParaRPr>
          </a:p>
        </p:txBody>
      </p:sp>
      <p:pic>
        <p:nvPicPr>
          <p:cNvPr id="4" name="Afbeelding 3" descr="BUT_0331.jpg"/>
          <p:cNvPicPr>
            <a:picLocks noChangeAspect="1"/>
          </p:cNvPicPr>
          <p:nvPr/>
        </p:nvPicPr>
        <p:blipFill>
          <a:blip r:embed="rId3" cstate="print"/>
          <a:srcRect t="14300" b="17312"/>
          <a:stretch>
            <a:fillRect/>
          </a:stretch>
        </p:blipFill>
        <p:spPr>
          <a:xfrm>
            <a:off x="768091" y="1700808"/>
            <a:ext cx="3076573" cy="3168352"/>
          </a:xfrm>
          <a:prstGeom prst="rect">
            <a:avLst/>
          </a:prstGeom>
        </p:spPr>
      </p:pic>
      <p:pic>
        <p:nvPicPr>
          <p:cNvPr id="5" name="Afbeelding 4" descr="veel lip  voos.jpg"/>
          <p:cNvPicPr>
            <a:picLocks noChangeAspect="1"/>
          </p:cNvPicPr>
          <p:nvPr/>
        </p:nvPicPr>
        <p:blipFill>
          <a:blip r:embed="rId4" cstate="print"/>
          <a:stretch>
            <a:fillRect/>
          </a:stretch>
        </p:blipFill>
        <p:spPr>
          <a:xfrm>
            <a:off x="4788023" y="1772816"/>
            <a:ext cx="3410693" cy="3096344"/>
          </a:xfrm>
          <a:prstGeom prst="rect">
            <a:avLst/>
          </a:prstGeom>
        </p:spPr>
      </p:pic>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7171" name="Rectangle 2"/>
          <p:cNvSpPr>
            <a:spLocks noGrp="1"/>
          </p:cNvSpPr>
          <p:nvPr>
            <p:ph type="body" idx="1"/>
          </p:nvPr>
        </p:nvSpPr>
        <p:spPr bwMode="auto">
          <a:xfrm>
            <a:off x="455613" y="1268413"/>
            <a:ext cx="8229600" cy="5040312"/>
          </a:xfrm>
          <a:ln w="12700">
            <a:miter lim="0"/>
            <a:headEnd/>
            <a:tailEnd/>
          </a:ln>
        </p:spPr>
        <p:txBody>
          <a:bodyPr vert="horz" wrap="square" lIns="50800" tIns="50800" rIns="50800" bIns="50800" numCol="1" anchor="t" anchorCtr="0" compatLnSpc="1">
            <a:prstTxWarp prst="textNoShape">
              <a:avLst/>
            </a:prstTxWarp>
          </a:bodyPr>
          <a:lstStyle/>
          <a:p>
            <a:pPr algn="l">
              <a:defRPr/>
            </a:pPr>
            <a:r>
              <a:rPr lang="en-GB" sz="2800" b="1" i="1" dirty="0" smtClean="0">
                <a:solidFill>
                  <a:schemeClr val="tx1"/>
                </a:solidFill>
                <a:ea typeface="+mn-ea"/>
                <a:sym typeface="Helvetica" charset="0"/>
              </a:rPr>
              <a:t>Stop: 	</a:t>
            </a:r>
            <a:r>
              <a:rPr lang="en-US" sz="2800" i="1" dirty="0" smtClean="0">
                <a:solidFill>
                  <a:schemeClr val="tx1"/>
                </a:solidFill>
              </a:rPr>
              <a:t> </a:t>
            </a:r>
          </a:p>
          <a:p>
            <a:pPr algn="l">
              <a:defRPr/>
            </a:pPr>
            <a:r>
              <a:rPr lang="en-US" sz="2800" i="1" dirty="0" smtClean="0">
                <a:solidFill>
                  <a:schemeClr val="tx1"/>
                </a:solidFill>
              </a:rPr>
              <a:t>The skull falls gently away into the foreface, </a:t>
            </a:r>
          </a:p>
          <a:p>
            <a:pPr algn="l">
              <a:defRPr/>
            </a:pPr>
            <a:r>
              <a:rPr lang="en-US" sz="2800" i="1" dirty="0" smtClean="0">
                <a:solidFill>
                  <a:schemeClr val="tx1"/>
                </a:solidFill>
              </a:rPr>
              <a:t>stop only slightly indicated. </a:t>
            </a:r>
            <a:endParaRPr lang="en-GB" sz="2800" i="1" dirty="0" smtClean="0">
              <a:solidFill>
                <a:schemeClr val="tx1"/>
              </a:solidFill>
              <a:ea typeface="+mn-ea"/>
              <a:sym typeface="Helvetica" charset="0"/>
            </a:endParaRPr>
          </a:p>
          <a:p>
            <a:pPr algn="l">
              <a:defRPr/>
            </a:pPr>
            <a:endParaRPr lang="en-GB" sz="2800" i="1" dirty="0" smtClean="0">
              <a:solidFill>
                <a:schemeClr val="tx1"/>
              </a:solidFill>
              <a:ea typeface="+mn-ea"/>
              <a:sym typeface="Helvetica" charset="0"/>
            </a:endParaRPr>
          </a:p>
          <a:p>
            <a:pPr algn="l">
              <a:defRPr/>
            </a:pPr>
            <a:endParaRPr lang="en-GB" sz="2800" i="1" dirty="0" smtClean="0">
              <a:solidFill>
                <a:schemeClr val="tx1"/>
              </a:solidFill>
              <a:ea typeface="+mn-ea"/>
              <a:sym typeface="Helvetica" charset="0"/>
            </a:endParaRPr>
          </a:p>
          <a:p>
            <a:pPr algn="l">
              <a:defRPr/>
            </a:pPr>
            <a:endParaRPr lang="en-GB" sz="2800" i="1" dirty="0" smtClean="0">
              <a:solidFill>
                <a:schemeClr val="tx1"/>
              </a:solidFill>
              <a:ea typeface="+mn-ea"/>
              <a:sym typeface="Helvetica" charset="0"/>
            </a:endParaRPr>
          </a:p>
          <a:p>
            <a:pPr algn="l">
              <a:defRPr/>
            </a:pPr>
            <a:endParaRPr lang="en-GB" sz="2800" i="1" dirty="0" smtClean="0">
              <a:solidFill>
                <a:schemeClr val="tx1"/>
              </a:solidFill>
              <a:ea typeface="+mn-ea"/>
              <a:sym typeface="Helvetica" charset="0"/>
            </a:endParaRPr>
          </a:p>
          <a:p>
            <a:pPr algn="l">
              <a:defRPr/>
            </a:pPr>
            <a:endParaRPr lang="en-GB" sz="2800" i="1" dirty="0" smtClean="0">
              <a:solidFill>
                <a:schemeClr val="tx1"/>
              </a:solidFill>
              <a:ea typeface="+mn-ea"/>
              <a:sym typeface="Helvetica" charset="0"/>
            </a:endParaRPr>
          </a:p>
          <a:p>
            <a:pPr algn="l">
              <a:defRPr/>
            </a:pPr>
            <a:endParaRPr lang="en-GB" sz="2800" i="1" dirty="0" smtClean="0">
              <a:solidFill>
                <a:schemeClr val="tx1"/>
              </a:solidFill>
              <a:ea typeface="+mn-ea"/>
              <a:sym typeface="Helvetica" charset="0"/>
            </a:endParaRPr>
          </a:p>
          <a:p>
            <a:pPr>
              <a:defRPr/>
            </a:pPr>
            <a:endParaRPr lang="nl-NL" altLang="nl-NL" i="1" dirty="0" smtClean="0">
              <a:solidFill>
                <a:schemeClr val="tx1"/>
              </a:solidFill>
              <a:ea typeface="+mn-ea"/>
              <a:sym typeface="Helvetica" charset="0"/>
            </a:endParaRPr>
          </a:p>
          <a:p>
            <a:pPr>
              <a:defRPr/>
            </a:pPr>
            <a:r>
              <a:rPr lang="nl-NL" altLang="nl-NL" i="1" dirty="0" smtClean="0">
                <a:solidFill>
                  <a:schemeClr val="tx1"/>
                </a:solidFill>
                <a:ea typeface="+mn-ea"/>
                <a:sym typeface="Helvetica" charset="0"/>
              </a:rPr>
              <a:t>                </a:t>
            </a:r>
          </a:p>
          <a:p>
            <a:pPr>
              <a:defRPr/>
            </a:pPr>
            <a:r>
              <a:rPr lang="nl-NL" altLang="nl-NL" i="1" dirty="0" smtClean="0">
                <a:solidFill>
                  <a:schemeClr val="tx1"/>
                </a:solidFill>
                <a:ea typeface="+mn-ea"/>
                <a:sym typeface="Helvetica" charset="0"/>
              </a:rPr>
              <a:t>        </a:t>
            </a:r>
            <a:r>
              <a:rPr lang="nl-NL" altLang="nl-NL" sz="2400" i="1" dirty="0" err="1" smtClean="0">
                <a:solidFill>
                  <a:schemeClr val="tx1"/>
                </a:solidFill>
                <a:ea typeface="+mn-ea"/>
                <a:sym typeface="Helvetica" charset="0"/>
              </a:rPr>
              <a:t>Good</a:t>
            </a:r>
            <a:r>
              <a:rPr lang="nl-NL" altLang="nl-NL" sz="2400" i="1" dirty="0" smtClean="0">
                <a:solidFill>
                  <a:schemeClr val="tx1"/>
                </a:solidFill>
                <a:ea typeface="+mn-ea"/>
                <a:sym typeface="Helvetica" charset="0"/>
              </a:rPr>
              <a:t> Stop</a:t>
            </a:r>
            <a:endParaRPr lang="nl-NL" sz="2400" dirty="0" smtClean="0">
              <a:solidFill>
                <a:schemeClr val="bg2"/>
              </a:solidFill>
              <a:ea typeface="+mn-ea"/>
              <a:sym typeface="Helvetica" charset="0"/>
            </a:endParaRPr>
          </a:p>
          <a:p>
            <a:pPr marL="266700" indent="-266700" algn="l" eaLnBrk="1">
              <a:spcBef>
                <a:spcPts val="400"/>
              </a:spcBef>
              <a:buClr>
                <a:srgbClr val="2DA2BF"/>
              </a:buClr>
              <a:buSzPct val="150000"/>
              <a:buFontTx/>
              <a:buChar char="•"/>
              <a:defRPr/>
            </a:pPr>
            <a:endParaRPr lang="en-US" altLang="nl-NL" dirty="0" smtClean="0">
              <a:solidFill>
                <a:schemeClr val="tx1"/>
              </a:solidFill>
              <a:ea typeface="+mn-ea"/>
              <a:sym typeface="Helvetica" charset="0"/>
            </a:endParaRPr>
          </a:p>
        </p:txBody>
      </p:sp>
      <p:pic>
        <p:nvPicPr>
          <p:cNvPr id="6" name="Afbeelding 5" descr="hoofd wetterhoun (1).JPG"/>
          <p:cNvPicPr>
            <a:picLocks noChangeAspect="1"/>
          </p:cNvPicPr>
          <p:nvPr/>
        </p:nvPicPr>
        <p:blipFill>
          <a:blip r:embed="rId3" cstate="print"/>
          <a:stretch>
            <a:fillRect/>
          </a:stretch>
        </p:blipFill>
        <p:spPr>
          <a:xfrm>
            <a:off x="2915816" y="2708920"/>
            <a:ext cx="4104456" cy="2736304"/>
          </a:xfrm>
          <a:prstGeom prst="rect">
            <a:avLst/>
          </a:prstGeom>
        </p:spPr>
      </p:pic>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7171" name="Rectangle 2"/>
          <p:cNvSpPr>
            <a:spLocks noGrp="1"/>
          </p:cNvSpPr>
          <p:nvPr>
            <p:ph type="body" idx="1"/>
          </p:nvPr>
        </p:nvSpPr>
        <p:spPr bwMode="auto">
          <a:xfrm>
            <a:off x="455613" y="1268413"/>
            <a:ext cx="8229600" cy="5040312"/>
          </a:xfrm>
          <a:ln w="12700">
            <a:miter lim="0"/>
            <a:headEnd/>
            <a:tailEnd/>
          </a:ln>
        </p:spPr>
        <p:txBody>
          <a:bodyPr vert="horz" wrap="square" lIns="50800" tIns="50800" rIns="50800" bIns="50800" numCol="1" anchor="t" anchorCtr="0" compatLnSpc="1">
            <a:prstTxWarp prst="textNoShape">
              <a:avLst/>
            </a:prstTxWarp>
          </a:bodyPr>
          <a:lstStyle/>
          <a:p>
            <a:pPr algn="l">
              <a:defRPr/>
            </a:pPr>
            <a:r>
              <a:rPr lang="en-GB" sz="2800" b="1" i="1" dirty="0" smtClean="0">
                <a:solidFill>
                  <a:schemeClr val="tx1"/>
                </a:solidFill>
                <a:ea typeface="+mn-ea"/>
                <a:sym typeface="Helvetica" charset="0"/>
              </a:rPr>
              <a:t>Stop: 	</a:t>
            </a:r>
            <a:r>
              <a:rPr lang="en-US" sz="2800" i="1" dirty="0" smtClean="0">
                <a:solidFill>
                  <a:schemeClr val="tx1"/>
                </a:solidFill>
              </a:rPr>
              <a:t> </a:t>
            </a:r>
            <a:endParaRPr lang="en-GB" sz="2800" i="1" dirty="0" smtClean="0">
              <a:solidFill>
                <a:schemeClr val="tx1"/>
              </a:solidFill>
              <a:ea typeface="+mn-ea"/>
              <a:sym typeface="Helvetica" charset="0"/>
            </a:endParaRPr>
          </a:p>
          <a:p>
            <a:pPr algn="l">
              <a:defRPr/>
            </a:pPr>
            <a:endParaRPr lang="en-GB" sz="2800" i="1" dirty="0" smtClean="0">
              <a:solidFill>
                <a:schemeClr val="tx1"/>
              </a:solidFill>
              <a:ea typeface="+mn-ea"/>
              <a:sym typeface="Helvetica" charset="0"/>
            </a:endParaRPr>
          </a:p>
          <a:p>
            <a:pPr algn="l">
              <a:defRPr/>
            </a:pPr>
            <a:endParaRPr lang="en-GB" sz="2800" i="1" dirty="0" smtClean="0">
              <a:solidFill>
                <a:schemeClr val="tx1"/>
              </a:solidFill>
              <a:ea typeface="+mn-ea"/>
              <a:sym typeface="Helvetica" charset="0"/>
            </a:endParaRPr>
          </a:p>
          <a:p>
            <a:pPr algn="l">
              <a:defRPr/>
            </a:pPr>
            <a:endParaRPr lang="en-GB" sz="2800" i="1" dirty="0" smtClean="0">
              <a:solidFill>
                <a:schemeClr val="tx1"/>
              </a:solidFill>
              <a:ea typeface="+mn-ea"/>
              <a:sym typeface="Helvetica" charset="0"/>
            </a:endParaRPr>
          </a:p>
          <a:p>
            <a:pPr algn="l">
              <a:defRPr/>
            </a:pPr>
            <a:endParaRPr lang="en-GB" sz="2800" i="1" dirty="0" smtClean="0">
              <a:solidFill>
                <a:schemeClr val="tx1"/>
              </a:solidFill>
              <a:ea typeface="+mn-ea"/>
              <a:sym typeface="Helvetica" charset="0"/>
            </a:endParaRPr>
          </a:p>
          <a:p>
            <a:pPr algn="l">
              <a:defRPr/>
            </a:pPr>
            <a:endParaRPr lang="en-GB" sz="2800" i="1" dirty="0">
              <a:solidFill>
                <a:schemeClr val="tx1"/>
              </a:solidFill>
              <a:ea typeface="+mn-ea"/>
              <a:sym typeface="Helvetica" charset="0"/>
            </a:endParaRPr>
          </a:p>
          <a:p>
            <a:pPr algn="l">
              <a:defRPr/>
            </a:pPr>
            <a:endParaRPr lang="en-GB" sz="2800" i="1" dirty="0" smtClean="0">
              <a:solidFill>
                <a:schemeClr val="tx1"/>
              </a:solidFill>
              <a:ea typeface="+mn-ea"/>
              <a:sym typeface="Helvetica" charset="0"/>
            </a:endParaRPr>
          </a:p>
          <a:p>
            <a:pPr algn="l">
              <a:defRPr/>
            </a:pPr>
            <a:endParaRPr lang="en-GB" sz="2800" i="1" dirty="0">
              <a:solidFill>
                <a:schemeClr val="tx1"/>
              </a:solidFill>
              <a:ea typeface="+mn-ea"/>
              <a:sym typeface="Helvetica" charset="0"/>
            </a:endParaRPr>
          </a:p>
          <a:p>
            <a:pPr algn="l">
              <a:defRPr/>
            </a:pPr>
            <a:endParaRPr lang="en-GB" sz="2800" i="1" dirty="0" smtClean="0">
              <a:solidFill>
                <a:schemeClr val="tx1"/>
              </a:solidFill>
              <a:ea typeface="+mn-ea"/>
              <a:sym typeface="Helvetica" charset="0"/>
            </a:endParaRPr>
          </a:p>
          <a:p>
            <a:pPr>
              <a:defRPr/>
            </a:pPr>
            <a:r>
              <a:rPr lang="nl-NL" altLang="nl-NL" i="1" dirty="0" smtClean="0">
                <a:solidFill>
                  <a:schemeClr val="tx1"/>
                </a:solidFill>
                <a:ea typeface="+mn-ea"/>
                <a:sym typeface="Helvetica" charset="0"/>
              </a:rPr>
              <a:t>                </a:t>
            </a:r>
          </a:p>
          <a:p>
            <a:pPr>
              <a:defRPr/>
            </a:pPr>
            <a:r>
              <a:rPr lang="nl-NL" altLang="nl-NL" i="1" dirty="0" smtClean="0">
                <a:solidFill>
                  <a:schemeClr val="tx1"/>
                </a:solidFill>
                <a:ea typeface="+mn-ea"/>
                <a:sym typeface="Helvetica" charset="0"/>
              </a:rPr>
              <a:t>        </a:t>
            </a:r>
            <a:r>
              <a:rPr lang="nl-NL" altLang="nl-NL" sz="2400" i="1" dirty="0" smtClean="0">
                <a:solidFill>
                  <a:schemeClr val="tx1"/>
                </a:solidFill>
                <a:ea typeface="+mn-ea"/>
                <a:sym typeface="Helvetica" charset="0"/>
              </a:rPr>
              <a:t>Stop </a:t>
            </a:r>
            <a:r>
              <a:rPr lang="nl-NL" altLang="nl-NL" sz="2400" i="1" dirty="0" err="1" smtClean="0">
                <a:solidFill>
                  <a:schemeClr val="tx1"/>
                </a:solidFill>
                <a:ea typeface="+mn-ea"/>
                <a:sym typeface="Helvetica" charset="0"/>
              </a:rPr>
              <a:t>too</a:t>
            </a:r>
            <a:r>
              <a:rPr lang="nl-NL" altLang="nl-NL" sz="2400" i="1" dirty="0" smtClean="0">
                <a:solidFill>
                  <a:schemeClr val="tx1"/>
                </a:solidFill>
                <a:ea typeface="+mn-ea"/>
                <a:sym typeface="Helvetica" charset="0"/>
              </a:rPr>
              <a:t> </a:t>
            </a:r>
            <a:r>
              <a:rPr lang="nl-NL" altLang="nl-NL" sz="2400" i="1" dirty="0" err="1" smtClean="0">
                <a:solidFill>
                  <a:schemeClr val="tx1"/>
                </a:solidFill>
                <a:ea typeface="+mn-ea"/>
                <a:sym typeface="Helvetica" charset="0"/>
              </a:rPr>
              <a:t>little</a:t>
            </a:r>
            <a:r>
              <a:rPr lang="nl-NL" altLang="nl-NL" sz="2400" i="1" dirty="0" smtClean="0">
                <a:solidFill>
                  <a:schemeClr val="tx1"/>
                </a:solidFill>
                <a:ea typeface="+mn-ea"/>
                <a:sym typeface="Helvetica" charset="0"/>
              </a:rPr>
              <a:t>                     Too abrupt, </a:t>
            </a:r>
            <a:r>
              <a:rPr lang="nl-NL" altLang="nl-NL" sz="2400" i="1" dirty="0" err="1" smtClean="0">
                <a:solidFill>
                  <a:schemeClr val="tx1"/>
                </a:solidFill>
                <a:ea typeface="+mn-ea"/>
                <a:sym typeface="Helvetica" charset="0"/>
              </a:rPr>
              <a:t>deep</a:t>
            </a:r>
            <a:r>
              <a:rPr lang="nl-NL" altLang="nl-NL" sz="2400" i="1" dirty="0" smtClean="0">
                <a:solidFill>
                  <a:schemeClr val="tx1"/>
                </a:solidFill>
                <a:ea typeface="+mn-ea"/>
                <a:sym typeface="Helvetica" charset="0"/>
              </a:rPr>
              <a:t> stop</a:t>
            </a:r>
            <a:endParaRPr lang="en-US" altLang="nl-NL" sz="2400" dirty="0" smtClean="0">
              <a:solidFill>
                <a:schemeClr val="tx1"/>
              </a:solidFill>
              <a:ea typeface="+mn-ea"/>
              <a:sym typeface="Helvetica" charset="0"/>
            </a:endParaRPr>
          </a:p>
          <a:p>
            <a:pPr>
              <a:defRPr/>
            </a:pPr>
            <a:endParaRPr lang="nl-NL" sz="2400" dirty="0" smtClean="0">
              <a:solidFill>
                <a:schemeClr val="bg2"/>
              </a:solidFill>
              <a:ea typeface="+mn-ea"/>
              <a:sym typeface="Helvetica" charset="0"/>
            </a:endParaRPr>
          </a:p>
          <a:p>
            <a:pPr marL="266700" indent="-266700" algn="l" eaLnBrk="1">
              <a:spcBef>
                <a:spcPts val="400"/>
              </a:spcBef>
              <a:buClr>
                <a:srgbClr val="2DA2BF"/>
              </a:buClr>
              <a:buSzPct val="150000"/>
              <a:buFontTx/>
              <a:buChar char="•"/>
              <a:defRPr/>
            </a:pPr>
            <a:endParaRPr lang="en-US" altLang="nl-NL" dirty="0" smtClean="0">
              <a:solidFill>
                <a:schemeClr val="tx1"/>
              </a:solidFill>
              <a:ea typeface="+mn-ea"/>
              <a:sym typeface="Helvetica" charset="0"/>
            </a:endParaRPr>
          </a:p>
        </p:txBody>
      </p:sp>
      <p:pic>
        <p:nvPicPr>
          <p:cNvPr id="4" name="Afbeelding 3" descr="jonge wetterteef weinig stop.jpg"/>
          <p:cNvPicPr>
            <a:picLocks noChangeAspect="1"/>
          </p:cNvPicPr>
          <p:nvPr/>
        </p:nvPicPr>
        <p:blipFill>
          <a:blip r:embed="rId3" cstate="print"/>
          <a:stretch>
            <a:fillRect/>
          </a:stretch>
        </p:blipFill>
        <p:spPr>
          <a:xfrm>
            <a:off x="584780" y="2132856"/>
            <a:ext cx="3952704" cy="2952328"/>
          </a:xfrm>
          <a:prstGeom prst="rect">
            <a:avLst/>
          </a:prstGeom>
        </p:spPr>
      </p:pic>
      <p:pic>
        <p:nvPicPr>
          <p:cNvPr id="5" name="Afbeelding 4" descr="duidelijke stop.jpg"/>
          <p:cNvPicPr>
            <a:picLocks noChangeAspect="1"/>
          </p:cNvPicPr>
          <p:nvPr/>
        </p:nvPicPr>
        <p:blipFill>
          <a:blip r:embed="rId4" cstate="print"/>
          <a:srcRect t="8001" b="18500"/>
          <a:stretch>
            <a:fillRect/>
          </a:stretch>
        </p:blipFill>
        <p:spPr>
          <a:xfrm>
            <a:off x="5292079" y="2132856"/>
            <a:ext cx="3031345" cy="2982952"/>
          </a:xfrm>
          <a:prstGeom prst="rect">
            <a:avLst/>
          </a:prstGeom>
        </p:spPr>
      </p:pic>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image.png"/>
          <p:cNvPicPr>
            <a:picLocks noChangeAspect="1"/>
          </p:cNvPicPr>
          <p:nvPr/>
        </p:nvPicPr>
        <p:blipFill>
          <a:blip r:embed="rId2" cstate="print"/>
          <a:srcRect/>
          <a:stretch>
            <a:fillRect/>
          </a:stretch>
        </p:blipFill>
        <p:spPr bwMode="auto">
          <a:xfrm>
            <a:off x="251520" y="764704"/>
            <a:ext cx="8521700" cy="1158875"/>
          </a:xfrm>
          <a:prstGeom prst="rect">
            <a:avLst/>
          </a:prstGeom>
          <a:noFill/>
          <a:ln w="12700">
            <a:noFill/>
            <a:miter lim="0"/>
            <a:headEnd/>
            <a:tailEnd/>
          </a:ln>
        </p:spPr>
      </p:pic>
      <p:sp>
        <p:nvSpPr>
          <p:cNvPr id="17410" name="Rectangle 2"/>
          <p:cNvSpPr>
            <a:spLocks noGrp="1"/>
          </p:cNvSpPr>
          <p:nvPr>
            <p:ph type="body" idx="1"/>
          </p:nvPr>
        </p:nvSpPr>
        <p:spPr bwMode="auto">
          <a:xfrm>
            <a:off x="323850" y="2205038"/>
            <a:ext cx="8569325" cy="1152525"/>
          </a:xfrm>
          <a:extLst/>
        </p:spPr>
        <p:txBody>
          <a:bodyPr vert="horz" wrap="square" lIns="50800" tIns="50800" rIns="50800" bIns="50800" numCol="1" anchor="t" anchorCtr="0" compatLnSpc="1">
            <a:prstTxWarp prst="textNoShape">
              <a:avLst/>
            </a:prstTxWarp>
          </a:bodyPr>
          <a:lstStyle/>
          <a:p>
            <a:pPr marL="365125" indent="-255588" algn="l" eaLnBrk="1">
              <a:buClr>
                <a:srgbClr val="2DA2BF"/>
              </a:buClr>
              <a:buSzPct val="68000"/>
              <a:defRPr/>
            </a:pPr>
            <a:r>
              <a:rPr lang="en-US" sz="2700" b="1" i="1" dirty="0" smtClean="0">
                <a:solidFill>
                  <a:schemeClr val="tx1"/>
                </a:solidFill>
                <a:effectLst>
                  <a:outerShdw blurRad="38100" dist="38100" dir="2700000" algn="tl">
                    <a:srgbClr val="C0C0C0"/>
                  </a:outerShdw>
                </a:effectLst>
                <a:ea typeface="+mn-ea"/>
                <a:sym typeface="Helvetica" charset="0"/>
              </a:rPr>
              <a:t>	</a:t>
            </a:r>
            <a:r>
              <a:rPr lang="en-US" sz="2700" b="1" i="1" u="sng" dirty="0" smtClean="0">
                <a:solidFill>
                  <a:schemeClr val="tx1"/>
                </a:solidFill>
                <a:effectLst>
                  <a:outerShdw blurRad="38100" dist="38100" dir="2700000" algn="tl">
                    <a:srgbClr val="C0C0C0"/>
                  </a:outerShdw>
                </a:effectLst>
                <a:ea typeface="+mn-ea"/>
                <a:sym typeface="Helvetica" charset="0"/>
              </a:rPr>
              <a:t>Wetter</a:t>
            </a:r>
            <a:r>
              <a:rPr lang="en-US" sz="2700" b="1" i="1" u="sng" dirty="0" smtClean="0">
                <a:solidFill>
                  <a:schemeClr val="tx1"/>
                </a:solidFill>
                <a:effectLst>
                  <a:outerShdw blurRad="38100" dist="38100" dir="2700000" algn="tl">
                    <a:srgbClr val="C0C0C0"/>
                  </a:outerShdw>
                </a:effectLst>
                <a:ea typeface="+mn-ea"/>
                <a:sym typeface="Helvetica" charset="0"/>
              </a:rPr>
              <a:t>houn</a:t>
            </a:r>
            <a:endParaRPr lang="en-US" sz="2700" b="1" i="1" u="sng" dirty="0" smtClean="0">
              <a:solidFill>
                <a:schemeClr val="tx1"/>
              </a:solidFill>
              <a:effectLst>
                <a:outerShdw blurRad="38100" dist="38100" dir="2700000" algn="tl">
                  <a:srgbClr val="C0C0C0"/>
                </a:outerShdw>
              </a:effectLst>
              <a:ea typeface="+mn-ea"/>
              <a:sym typeface="Helvetica" charset="0"/>
            </a:endParaRPr>
          </a:p>
          <a:p>
            <a:pPr marL="365125" indent="-255588" algn="l" eaLnBrk="1">
              <a:buClr>
                <a:srgbClr val="2DA2BF"/>
              </a:buClr>
              <a:buSzPct val="68000"/>
              <a:buFont typeface="Wingdings 3" pitchFamily="18" charset="2"/>
              <a:buChar char="•"/>
              <a:defRPr/>
            </a:pPr>
            <a:r>
              <a:rPr lang="en-US" sz="2700" i="1" dirty="0" smtClean="0">
                <a:solidFill>
                  <a:schemeClr val="tx1"/>
                </a:solidFill>
                <a:effectLst>
                  <a:outerShdw blurRad="38100" dist="38100" dir="2700000" algn="tl">
                    <a:srgbClr val="C0C0C0"/>
                  </a:outerShdw>
                </a:effectLst>
                <a:ea typeface="+mn-ea"/>
                <a:sym typeface="Helvetica" charset="0"/>
              </a:rPr>
              <a:t>FCI Group 8  Breed number 221</a:t>
            </a:r>
          </a:p>
          <a:p>
            <a:pPr marL="365125" indent="-255588" algn="l" eaLnBrk="1">
              <a:buClr>
                <a:srgbClr val="2DA2BF"/>
              </a:buClr>
              <a:buSzPct val="68000"/>
              <a:buFont typeface="Wingdings 3" pitchFamily="18" charset="2"/>
              <a:buChar char="•"/>
              <a:defRPr/>
            </a:pPr>
            <a:r>
              <a:rPr lang="en-US" sz="2700" i="1" dirty="0" smtClean="0">
                <a:solidFill>
                  <a:schemeClr val="tx1"/>
                </a:solidFill>
                <a:effectLst>
                  <a:outerShdw blurRad="38100" dist="38100" dir="2700000" algn="tl">
                    <a:srgbClr val="C0C0C0"/>
                  </a:outerShdw>
                </a:effectLst>
                <a:ea typeface="+mn-ea"/>
                <a:sym typeface="Helvetica" charset="0"/>
              </a:rPr>
              <a:t> Date of publication of the official valid standard 05/02/1999 </a:t>
            </a:r>
            <a:endParaRPr lang="en-US" dirty="0" smtClean="0">
              <a:solidFill>
                <a:schemeClr val="tx1"/>
              </a:solidFill>
              <a:ea typeface="+mn-ea"/>
              <a:sym typeface="Helvetica" charset="0"/>
            </a:endParaRP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7171" name="Rectangle 2"/>
          <p:cNvSpPr>
            <a:spLocks noGrp="1"/>
          </p:cNvSpPr>
          <p:nvPr>
            <p:ph type="body" idx="1"/>
          </p:nvPr>
        </p:nvSpPr>
        <p:spPr bwMode="auto">
          <a:xfrm>
            <a:off x="455613" y="1268413"/>
            <a:ext cx="8229600" cy="4681537"/>
          </a:xfrm>
          <a:ln w="12700">
            <a:miter lim="0"/>
            <a:headEnd/>
            <a:tailEnd/>
          </a:ln>
        </p:spPr>
        <p:txBody>
          <a:bodyPr vert="horz" wrap="square" lIns="50800" tIns="50800" rIns="50800" bIns="50800" numCol="1" anchor="t" anchorCtr="0" compatLnSpc="1">
            <a:prstTxWarp prst="textNoShape">
              <a:avLst/>
            </a:prstTxWarp>
          </a:bodyPr>
          <a:lstStyle/>
          <a:p>
            <a:pPr algn="l">
              <a:defRPr/>
            </a:pPr>
            <a:r>
              <a:rPr lang="en-GB" sz="2800" b="1" i="1" u="sng" dirty="0" smtClean="0">
                <a:solidFill>
                  <a:schemeClr val="tx1"/>
                </a:solidFill>
                <a:ea typeface="+mn-ea"/>
                <a:sym typeface="Helvetica" charset="0"/>
              </a:rPr>
              <a:t>FACIAL REGION</a:t>
            </a:r>
            <a:r>
              <a:rPr lang="en-GB" sz="2800" b="1" i="1" dirty="0" smtClean="0">
                <a:solidFill>
                  <a:schemeClr val="tx1"/>
                </a:solidFill>
                <a:ea typeface="+mn-ea"/>
                <a:sym typeface="Helvetica" charset="0"/>
              </a:rPr>
              <a:t> : </a:t>
            </a:r>
            <a:endParaRPr lang="nl-NL" sz="2800" dirty="0" smtClean="0">
              <a:solidFill>
                <a:schemeClr val="tx1"/>
              </a:solidFill>
              <a:ea typeface="+mn-ea"/>
              <a:sym typeface="Helvetica" charset="0"/>
            </a:endParaRPr>
          </a:p>
          <a:p>
            <a:pPr algn="l">
              <a:defRPr/>
            </a:pPr>
            <a:endParaRPr lang="en-US" sz="2800" b="1" i="1" dirty="0" smtClean="0">
              <a:solidFill>
                <a:schemeClr val="tx1"/>
              </a:solidFill>
              <a:ea typeface="+mn-ea"/>
              <a:sym typeface="Helvetica" charset="0"/>
            </a:endParaRPr>
          </a:p>
          <a:p>
            <a:pPr algn="l">
              <a:defRPr/>
            </a:pPr>
            <a:r>
              <a:rPr lang="en-US" sz="2800" b="1" i="1" dirty="0" smtClean="0">
                <a:solidFill>
                  <a:schemeClr val="tx1"/>
                </a:solidFill>
                <a:ea typeface="+mn-ea"/>
                <a:sym typeface="Helvetica" charset="0"/>
              </a:rPr>
              <a:t>Nose </a:t>
            </a:r>
            <a:endParaRPr lang="nl-NL" sz="2800" dirty="0" smtClean="0">
              <a:solidFill>
                <a:schemeClr val="tx1"/>
              </a:solidFill>
              <a:ea typeface="+mn-ea"/>
              <a:sym typeface="Helvetica" charset="0"/>
            </a:endParaRPr>
          </a:p>
          <a:p>
            <a:pPr algn="l">
              <a:defRPr/>
            </a:pPr>
            <a:r>
              <a:rPr lang="en-US" sz="2800" i="1" dirty="0" smtClean="0">
                <a:solidFill>
                  <a:schemeClr val="tx1"/>
                </a:solidFill>
              </a:rPr>
              <a:t>Well developed, not split. </a:t>
            </a:r>
          </a:p>
          <a:p>
            <a:pPr algn="l">
              <a:defRPr/>
            </a:pPr>
            <a:r>
              <a:rPr lang="en-US" sz="2800" i="1" dirty="0" smtClean="0">
                <a:solidFill>
                  <a:schemeClr val="tx1"/>
                </a:solidFill>
              </a:rPr>
              <a:t>Black for dogs with black </a:t>
            </a:r>
          </a:p>
          <a:p>
            <a:pPr algn="l">
              <a:defRPr/>
            </a:pPr>
            <a:r>
              <a:rPr lang="en-US" sz="2800" i="1" dirty="0" smtClean="0">
                <a:solidFill>
                  <a:schemeClr val="tx1"/>
                </a:solidFill>
              </a:rPr>
              <a:t>ground </a:t>
            </a:r>
            <a:r>
              <a:rPr lang="en-US" sz="2800" i="1" dirty="0" err="1" smtClean="0">
                <a:solidFill>
                  <a:schemeClr val="tx1"/>
                </a:solidFill>
              </a:rPr>
              <a:t>colour</a:t>
            </a:r>
            <a:r>
              <a:rPr lang="en-US" sz="2800" i="1" dirty="0" smtClean="0">
                <a:solidFill>
                  <a:schemeClr val="tx1"/>
                </a:solidFill>
              </a:rPr>
              <a:t> and brown </a:t>
            </a:r>
          </a:p>
          <a:p>
            <a:pPr algn="l">
              <a:defRPr/>
            </a:pPr>
            <a:r>
              <a:rPr lang="en-US" sz="2800" i="1" dirty="0" smtClean="0">
                <a:solidFill>
                  <a:schemeClr val="tx1"/>
                </a:solidFill>
              </a:rPr>
              <a:t>for dogs with brown ground </a:t>
            </a:r>
          </a:p>
          <a:p>
            <a:pPr algn="l">
              <a:defRPr/>
            </a:pPr>
            <a:r>
              <a:rPr lang="en-US" sz="2800" i="1" dirty="0" err="1" smtClean="0">
                <a:solidFill>
                  <a:schemeClr val="tx1"/>
                </a:solidFill>
              </a:rPr>
              <a:t>colour</a:t>
            </a:r>
            <a:r>
              <a:rPr lang="en-US" sz="2800" i="1" dirty="0" smtClean="0">
                <a:solidFill>
                  <a:schemeClr val="tx1"/>
                </a:solidFill>
              </a:rPr>
              <a:t>. </a:t>
            </a:r>
          </a:p>
          <a:p>
            <a:pPr algn="l">
              <a:defRPr/>
            </a:pPr>
            <a:r>
              <a:rPr lang="en-US" sz="2800" i="1" dirty="0" smtClean="0">
                <a:solidFill>
                  <a:schemeClr val="tx1"/>
                </a:solidFill>
              </a:rPr>
              <a:t>Nostrils well developed and open.</a:t>
            </a:r>
            <a:endParaRPr lang="en-US" altLang="nl-NL" i="1" dirty="0" smtClean="0">
              <a:solidFill>
                <a:schemeClr val="tx1"/>
              </a:solidFill>
              <a:ea typeface="+mn-ea"/>
              <a:sym typeface="Helvetica" charset="0"/>
            </a:endParaRPr>
          </a:p>
        </p:txBody>
      </p:sp>
      <p:pic>
        <p:nvPicPr>
          <p:cNvPr id="5" name="Afbeelding 4" descr="neus.jpg"/>
          <p:cNvPicPr/>
          <p:nvPr/>
        </p:nvPicPr>
        <p:blipFill>
          <a:blip r:embed="rId3" cstate="print"/>
          <a:srcRect l="24451" t="56024" r="53296" b="23494"/>
          <a:stretch>
            <a:fillRect/>
          </a:stretch>
        </p:blipFill>
        <p:spPr>
          <a:xfrm>
            <a:off x="5148064" y="1844824"/>
            <a:ext cx="3168352" cy="2664296"/>
          </a:xfrm>
          <a:prstGeom prst="rect">
            <a:avLst/>
          </a:prstGeom>
        </p:spPr>
      </p:pic>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7171" name="Rectangle 2"/>
          <p:cNvSpPr>
            <a:spLocks noGrp="1"/>
          </p:cNvSpPr>
          <p:nvPr>
            <p:ph type="body" idx="1"/>
          </p:nvPr>
        </p:nvSpPr>
        <p:spPr bwMode="auto">
          <a:xfrm>
            <a:off x="455613" y="1268413"/>
            <a:ext cx="8229600" cy="4681537"/>
          </a:xfrm>
          <a:ln w="12700">
            <a:miter lim="0"/>
            <a:headEnd/>
            <a:tailEnd/>
          </a:ln>
        </p:spPr>
        <p:txBody>
          <a:bodyPr vert="horz" wrap="square" lIns="50800" tIns="50800" rIns="50800" bIns="50800" numCol="1" anchor="t" anchorCtr="0" compatLnSpc="1">
            <a:prstTxWarp prst="textNoShape">
              <a:avLst/>
            </a:prstTxWarp>
          </a:bodyPr>
          <a:lstStyle/>
          <a:p>
            <a:pPr algn="l">
              <a:defRPr/>
            </a:pPr>
            <a:r>
              <a:rPr lang="en-GB" sz="2800" b="1" i="1" u="sng" dirty="0" smtClean="0">
                <a:solidFill>
                  <a:schemeClr val="tx1"/>
                </a:solidFill>
                <a:ea typeface="+mn-ea"/>
                <a:sym typeface="Helvetica" charset="0"/>
              </a:rPr>
              <a:t>FACIAL REGION</a:t>
            </a:r>
            <a:r>
              <a:rPr lang="en-GB" sz="2800" b="1" i="1" dirty="0" smtClean="0">
                <a:solidFill>
                  <a:schemeClr val="tx1"/>
                </a:solidFill>
                <a:ea typeface="+mn-ea"/>
                <a:sym typeface="Helvetica" charset="0"/>
              </a:rPr>
              <a:t> : </a:t>
            </a:r>
            <a:endParaRPr lang="nl-NL" sz="2800" dirty="0" smtClean="0">
              <a:solidFill>
                <a:schemeClr val="tx1"/>
              </a:solidFill>
              <a:ea typeface="+mn-ea"/>
              <a:sym typeface="Helvetica" charset="0"/>
            </a:endParaRPr>
          </a:p>
          <a:p>
            <a:pPr algn="l">
              <a:defRPr/>
            </a:pPr>
            <a:endParaRPr lang="en-US" sz="2800" b="1" i="1" dirty="0" smtClean="0">
              <a:solidFill>
                <a:schemeClr val="tx1"/>
              </a:solidFill>
              <a:ea typeface="+mn-ea"/>
              <a:sym typeface="Helvetica" charset="0"/>
            </a:endParaRPr>
          </a:p>
          <a:p>
            <a:pPr algn="l">
              <a:defRPr/>
            </a:pPr>
            <a:r>
              <a:rPr lang="en-GB" sz="2800" b="1" i="1" dirty="0" smtClean="0">
                <a:solidFill>
                  <a:schemeClr val="tx1"/>
                </a:solidFill>
                <a:ea typeface="+mn-ea"/>
                <a:sym typeface="Helvetica" charset="0"/>
              </a:rPr>
              <a:t>Muzzle:  </a:t>
            </a:r>
            <a:r>
              <a:rPr lang="en-GB" sz="2800" i="1" dirty="0" smtClean="0">
                <a:solidFill>
                  <a:schemeClr val="tx1"/>
                </a:solidFill>
                <a:ea typeface="+mn-ea"/>
                <a:sym typeface="Helvetica" charset="0"/>
              </a:rPr>
              <a:t>	</a:t>
            </a:r>
          </a:p>
          <a:p>
            <a:pPr algn="l">
              <a:defRPr/>
            </a:pPr>
            <a:r>
              <a:rPr lang="en-GB" sz="2800" i="1" dirty="0">
                <a:solidFill>
                  <a:schemeClr val="tx1"/>
                </a:solidFill>
                <a:ea typeface="+mn-ea"/>
                <a:sym typeface="Helvetica" charset="0"/>
              </a:rPr>
              <a:t> </a:t>
            </a:r>
            <a:r>
              <a:rPr lang="en-US" sz="2800" i="1" dirty="0" smtClean="0">
                <a:solidFill>
                  <a:schemeClr val="tx1"/>
                </a:solidFill>
              </a:rPr>
              <a:t>Powerful, tapering slightly to the nose, not pointed,</a:t>
            </a:r>
          </a:p>
          <a:p>
            <a:pPr algn="l">
              <a:defRPr/>
            </a:pPr>
            <a:r>
              <a:rPr lang="en-US" sz="2800" i="1" dirty="0" smtClean="0">
                <a:solidFill>
                  <a:schemeClr val="tx1"/>
                </a:solidFill>
              </a:rPr>
              <a:t> but truncated. </a:t>
            </a:r>
          </a:p>
          <a:p>
            <a:pPr algn="l">
              <a:defRPr/>
            </a:pPr>
            <a:r>
              <a:rPr lang="en-US" sz="2800" i="1" dirty="0" smtClean="0">
                <a:solidFill>
                  <a:schemeClr val="tx1"/>
                </a:solidFill>
              </a:rPr>
              <a:t>Nasal bridge broad and straight, neither concave </a:t>
            </a:r>
          </a:p>
          <a:p>
            <a:pPr algn="l">
              <a:defRPr/>
            </a:pPr>
            <a:r>
              <a:rPr lang="en-US" sz="2800" i="1" dirty="0" smtClean="0">
                <a:solidFill>
                  <a:schemeClr val="tx1"/>
                </a:solidFill>
              </a:rPr>
              <a:t>nor convex when viewed from the side.</a:t>
            </a:r>
            <a:endParaRPr lang="nl-NL" sz="2800" i="1" dirty="0" smtClean="0">
              <a:solidFill>
                <a:schemeClr val="tx1"/>
              </a:solidFill>
              <a:ea typeface="+mn-ea"/>
              <a:sym typeface="Helvetica" charset="0"/>
            </a:endParaRPr>
          </a:p>
          <a:p>
            <a:pPr marL="266700" indent="-266700" algn="l" eaLnBrk="1">
              <a:spcBef>
                <a:spcPts val="400"/>
              </a:spcBef>
              <a:buClr>
                <a:srgbClr val="2DA2BF"/>
              </a:buClr>
              <a:buSzPct val="150000"/>
              <a:buFontTx/>
              <a:buChar char="•"/>
              <a:defRPr/>
            </a:pPr>
            <a:endParaRPr lang="en-US" altLang="nl-NL" i="1" dirty="0" smtClean="0">
              <a:solidFill>
                <a:schemeClr val="tx1"/>
              </a:solidFill>
              <a:ea typeface="+mn-ea"/>
              <a:sym typeface="Helvetica" charset="0"/>
            </a:endParaRPr>
          </a:p>
        </p:txBody>
      </p: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25602" name="Rectangle 2"/>
          <p:cNvSpPr>
            <a:spLocks noGrp="1"/>
          </p:cNvSpPr>
          <p:nvPr>
            <p:ph type="body" idx="1"/>
          </p:nvPr>
        </p:nvSpPr>
        <p:spPr bwMode="auto">
          <a:xfrm>
            <a:off x="455613" y="1268413"/>
            <a:ext cx="8364537" cy="4752975"/>
          </a:xfrm>
          <a:noFill/>
          <a:ln w="12700">
            <a:miter lim="0"/>
            <a:headEnd/>
            <a:tailEnd/>
          </a:ln>
        </p:spPr>
        <p:txBody>
          <a:bodyPr vert="horz" wrap="square" lIns="50800" tIns="50800" rIns="50800" bIns="50800" numCol="1" anchor="t" anchorCtr="0" compatLnSpc="1">
            <a:prstTxWarp prst="textNoShape">
              <a:avLst/>
            </a:prstTxWarp>
          </a:bodyPr>
          <a:lstStyle/>
          <a:p>
            <a:pPr algn="l"/>
            <a:r>
              <a:rPr lang="en-US" sz="2400" i="1" dirty="0" smtClean="0">
                <a:solidFill>
                  <a:schemeClr val="tx1"/>
                </a:solidFill>
              </a:rPr>
              <a:t>The bridge of the nose should be nice and straight.</a:t>
            </a:r>
          </a:p>
          <a:p>
            <a:pPr algn="l"/>
            <a:endParaRPr lang="en-US" sz="2400" i="1" dirty="0" smtClean="0">
              <a:solidFill>
                <a:schemeClr val="tx1"/>
              </a:solidFill>
            </a:endParaRPr>
          </a:p>
          <a:p>
            <a:pPr algn="l"/>
            <a:r>
              <a:rPr lang="en-US" sz="2400" i="1" dirty="0" smtClean="0">
                <a:solidFill>
                  <a:schemeClr val="tx1"/>
                </a:solidFill>
              </a:rPr>
              <a:t>The last part, which is just cartilage, may be </a:t>
            </a:r>
          </a:p>
          <a:p>
            <a:pPr algn="l"/>
            <a:r>
              <a:rPr lang="en-US" sz="2400" i="1" dirty="0" smtClean="0">
                <a:solidFill>
                  <a:schemeClr val="tx1"/>
                </a:solidFill>
              </a:rPr>
              <a:t>drooping a bit. You can lift the nose tip to see and feel if the </a:t>
            </a:r>
          </a:p>
          <a:p>
            <a:pPr algn="l"/>
            <a:r>
              <a:rPr lang="en-US" sz="2400" i="1" dirty="0" smtClean="0">
                <a:solidFill>
                  <a:schemeClr val="tx1"/>
                </a:solidFill>
              </a:rPr>
              <a:t>nose bridge (the bone) is straight. </a:t>
            </a:r>
          </a:p>
          <a:p>
            <a:pPr algn="l"/>
            <a:endParaRPr lang="en-US" sz="2400" i="1" dirty="0" smtClean="0">
              <a:solidFill>
                <a:schemeClr val="tx1"/>
              </a:solidFill>
            </a:endParaRPr>
          </a:p>
          <a:p>
            <a:pPr algn="l"/>
            <a:r>
              <a:rPr lang="en-US" sz="2400" i="1" dirty="0" smtClean="0">
                <a:solidFill>
                  <a:schemeClr val="tx1"/>
                </a:solidFill>
              </a:rPr>
              <a:t>When rounding occurs, as we see in a rams-nose (convex)</a:t>
            </a:r>
          </a:p>
          <a:p>
            <a:pPr algn="l"/>
            <a:r>
              <a:rPr lang="en-US" sz="2400" i="1" dirty="0" smtClean="0">
                <a:solidFill>
                  <a:schemeClr val="tx1"/>
                </a:solidFill>
              </a:rPr>
              <a:t>or a dish-faced (concave) nose, it is less desirable.</a:t>
            </a:r>
          </a:p>
          <a:p>
            <a:pPr algn="l"/>
            <a:endParaRPr lang="en-US" sz="2400" i="1" dirty="0" smtClean="0">
              <a:solidFill>
                <a:schemeClr val="tx1"/>
              </a:solidFill>
            </a:endParaRPr>
          </a:p>
          <a:p>
            <a:pPr algn="l"/>
            <a:r>
              <a:rPr lang="en-US" sz="2400" i="1" dirty="0" smtClean="0">
                <a:solidFill>
                  <a:schemeClr val="tx1"/>
                </a:solidFill>
              </a:rPr>
              <a:t>The muzzle should be full, but tapering a little bit to the nose. </a:t>
            </a:r>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25602" name="Rectangle 2"/>
          <p:cNvSpPr>
            <a:spLocks noGrp="1"/>
          </p:cNvSpPr>
          <p:nvPr>
            <p:ph type="body" idx="1"/>
          </p:nvPr>
        </p:nvSpPr>
        <p:spPr bwMode="auto">
          <a:xfrm>
            <a:off x="455613" y="1268413"/>
            <a:ext cx="8364537" cy="4752975"/>
          </a:xfrm>
          <a:noFill/>
          <a:ln w="12700">
            <a:miter lim="0"/>
            <a:headEnd/>
            <a:tailEnd/>
          </a:ln>
        </p:spPr>
        <p:txBody>
          <a:bodyPr vert="horz" wrap="square" lIns="50800" tIns="50800" rIns="50800" bIns="50800" numCol="1" anchor="t" anchorCtr="0" compatLnSpc="1">
            <a:prstTxWarp prst="textNoShape">
              <a:avLst/>
            </a:prstTxWarp>
          </a:bodyPr>
          <a:lstStyle/>
          <a:p>
            <a:endParaRPr lang="en-US" sz="2400" i="1" dirty="0" smtClean="0">
              <a:solidFill>
                <a:schemeClr val="tx1"/>
              </a:solidFill>
            </a:endParaRPr>
          </a:p>
          <a:p>
            <a:endParaRPr lang="en-US" sz="2400" i="1" dirty="0" smtClean="0">
              <a:solidFill>
                <a:schemeClr val="tx1"/>
              </a:solidFill>
            </a:endParaRPr>
          </a:p>
          <a:p>
            <a:endParaRPr lang="en-US" sz="2400" i="1" dirty="0" smtClean="0">
              <a:solidFill>
                <a:schemeClr val="tx1"/>
              </a:solidFill>
            </a:endParaRPr>
          </a:p>
          <a:p>
            <a:endParaRPr lang="en-US" sz="2400" i="1" dirty="0" smtClean="0">
              <a:solidFill>
                <a:schemeClr val="tx1"/>
              </a:solidFill>
            </a:endParaRPr>
          </a:p>
          <a:p>
            <a:endParaRPr lang="en-US" sz="2400" i="1" dirty="0" smtClean="0">
              <a:solidFill>
                <a:schemeClr val="tx1"/>
              </a:solidFill>
            </a:endParaRPr>
          </a:p>
          <a:p>
            <a:endParaRPr lang="en-US" sz="2400" i="1" dirty="0" smtClean="0">
              <a:solidFill>
                <a:schemeClr val="tx1"/>
              </a:solidFill>
            </a:endParaRPr>
          </a:p>
          <a:p>
            <a:endParaRPr lang="en-US" sz="2400" i="1" dirty="0" smtClean="0">
              <a:solidFill>
                <a:schemeClr val="tx1"/>
              </a:solidFill>
            </a:endParaRPr>
          </a:p>
          <a:p>
            <a:endParaRPr lang="en-US" sz="2400" i="1" dirty="0" smtClean="0">
              <a:solidFill>
                <a:schemeClr val="tx1"/>
              </a:solidFill>
            </a:endParaRPr>
          </a:p>
          <a:p>
            <a:endParaRPr lang="en-US" sz="2400" i="1" dirty="0" smtClean="0">
              <a:solidFill>
                <a:schemeClr val="tx1"/>
              </a:solidFill>
            </a:endParaRPr>
          </a:p>
          <a:p>
            <a:endParaRPr lang="en-US" sz="2400" i="1" dirty="0" smtClean="0">
              <a:solidFill>
                <a:schemeClr val="tx1"/>
              </a:solidFill>
            </a:endParaRPr>
          </a:p>
          <a:p>
            <a:endParaRPr lang="en-US" sz="2400" i="1" dirty="0" smtClean="0">
              <a:solidFill>
                <a:schemeClr val="tx1"/>
              </a:solidFill>
            </a:endParaRPr>
          </a:p>
          <a:p>
            <a:r>
              <a:rPr lang="en-US" sz="2400" i="1" dirty="0" smtClean="0">
                <a:solidFill>
                  <a:schemeClr val="tx1"/>
                </a:solidFill>
              </a:rPr>
              <a:t>Nose bridge too convex</a:t>
            </a:r>
          </a:p>
          <a:p>
            <a:pPr algn="l"/>
            <a:endParaRPr lang="en-US" sz="2400" i="1" dirty="0" smtClean="0">
              <a:solidFill>
                <a:schemeClr val="tx1"/>
              </a:solidFill>
            </a:endParaRPr>
          </a:p>
        </p:txBody>
      </p:sp>
      <p:pic>
        <p:nvPicPr>
          <p:cNvPr id="4" name="Afbeelding 3" descr="geen rechte neuslijn.jpg"/>
          <p:cNvPicPr>
            <a:picLocks noChangeAspect="1"/>
          </p:cNvPicPr>
          <p:nvPr/>
        </p:nvPicPr>
        <p:blipFill>
          <a:blip r:embed="rId3" cstate="print"/>
          <a:srcRect r="29223" b="31955"/>
          <a:stretch>
            <a:fillRect/>
          </a:stretch>
        </p:blipFill>
        <p:spPr>
          <a:xfrm>
            <a:off x="2339752" y="1556792"/>
            <a:ext cx="4170028" cy="3529952"/>
          </a:xfrm>
          <a:prstGeom prst="rect">
            <a:avLst/>
          </a:prstGeom>
        </p:spPr>
      </p:pic>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25602" name="Rectangle 2"/>
          <p:cNvSpPr>
            <a:spLocks noGrp="1"/>
          </p:cNvSpPr>
          <p:nvPr>
            <p:ph type="body" idx="1"/>
          </p:nvPr>
        </p:nvSpPr>
        <p:spPr bwMode="auto">
          <a:xfrm>
            <a:off x="455613" y="1268413"/>
            <a:ext cx="8364537" cy="4752975"/>
          </a:xfrm>
          <a:noFill/>
          <a:ln w="12700">
            <a:miter lim="0"/>
            <a:headEnd/>
            <a:tailEnd/>
          </a:ln>
        </p:spPr>
        <p:txBody>
          <a:bodyPr vert="horz" wrap="square" lIns="50800" tIns="50800" rIns="50800" bIns="50800" numCol="1" anchor="t" anchorCtr="0" compatLnSpc="1">
            <a:prstTxWarp prst="textNoShape">
              <a:avLst/>
            </a:prstTxWarp>
          </a:bodyPr>
          <a:lstStyle/>
          <a:p>
            <a:pPr algn="l"/>
            <a:endParaRPr lang="en-US" sz="2400" i="1" dirty="0" smtClean="0">
              <a:solidFill>
                <a:schemeClr val="tx1"/>
              </a:solidFill>
            </a:endParaRPr>
          </a:p>
          <a:p>
            <a:pPr algn="l"/>
            <a:r>
              <a:rPr lang="en-US" sz="2400" i="1" dirty="0" smtClean="0">
                <a:solidFill>
                  <a:schemeClr val="tx1"/>
                </a:solidFill>
              </a:rPr>
              <a:t>The muzzle should be full, but tapering a little bit to the nose. </a:t>
            </a:r>
          </a:p>
        </p:txBody>
      </p:sp>
      <p:pic>
        <p:nvPicPr>
          <p:cNvPr id="4" name="Afbeelding 3" descr="Hoofd Wetter 1.JPG"/>
          <p:cNvPicPr>
            <a:picLocks noChangeAspect="1"/>
          </p:cNvPicPr>
          <p:nvPr/>
        </p:nvPicPr>
        <p:blipFill>
          <a:blip r:embed="rId3" cstate="print"/>
          <a:srcRect l="15980" t="4641" r="20233" b="8421"/>
          <a:stretch>
            <a:fillRect/>
          </a:stretch>
        </p:blipFill>
        <p:spPr>
          <a:xfrm>
            <a:off x="2699792" y="2276872"/>
            <a:ext cx="3528392" cy="3606801"/>
          </a:xfrm>
          <a:prstGeom prst="rect">
            <a:avLst/>
          </a:prstGeom>
        </p:spPr>
      </p:pic>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7171" name="Rectangle 2"/>
          <p:cNvSpPr>
            <a:spLocks noGrp="1"/>
          </p:cNvSpPr>
          <p:nvPr>
            <p:ph type="body" idx="1"/>
          </p:nvPr>
        </p:nvSpPr>
        <p:spPr bwMode="auto">
          <a:xfrm>
            <a:off x="455613" y="1268413"/>
            <a:ext cx="8229600" cy="5184775"/>
          </a:xfrm>
          <a:ln w="12700">
            <a:miter lim="0"/>
            <a:headEnd/>
            <a:tailEnd/>
          </a:ln>
        </p:spPr>
        <p:txBody>
          <a:bodyPr vert="horz" wrap="square" lIns="50800" tIns="50800" rIns="50800" bIns="50800" numCol="1" anchor="t" anchorCtr="0" compatLnSpc="1">
            <a:prstTxWarp prst="textNoShape">
              <a:avLst/>
            </a:prstTxWarp>
          </a:bodyPr>
          <a:lstStyle/>
          <a:p>
            <a:pPr algn="l">
              <a:defRPr/>
            </a:pPr>
            <a:r>
              <a:rPr lang="en-GB" sz="2800" i="1" u="sng" dirty="0" smtClean="0">
                <a:solidFill>
                  <a:schemeClr val="tx1"/>
                </a:solidFill>
                <a:ea typeface="+mn-ea"/>
                <a:sym typeface="Helvetica" charset="0"/>
              </a:rPr>
              <a:t>Lips</a:t>
            </a:r>
            <a:r>
              <a:rPr lang="en-GB" sz="2800" i="1" dirty="0" smtClean="0">
                <a:solidFill>
                  <a:schemeClr val="tx1"/>
                </a:solidFill>
                <a:ea typeface="+mn-ea"/>
                <a:sym typeface="Helvetica" charset="0"/>
              </a:rPr>
              <a:t>: 		</a:t>
            </a:r>
            <a:r>
              <a:rPr lang="nl-NL" sz="2800" dirty="0" smtClean="0"/>
              <a:t> </a:t>
            </a:r>
            <a:r>
              <a:rPr lang="nl-NL" sz="2800" i="1" dirty="0" err="1" smtClean="0">
                <a:solidFill>
                  <a:schemeClr val="tx1"/>
                </a:solidFill>
              </a:rPr>
              <a:t>Tightly</a:t>
            </a:r>
            <a:r>
              <a:rPr lang="nl-NL" sz="2800" i="1" dirty="0" smtClean="0">
                <a:solidFill>
                  <a:schemeClr val="tx1"/>
                </a:solidFill>
              </a:rPr>
              <a:t> fitting, </a:t>
            </a:r>
            <a:r>
              <a:rPr lang="nl-NL" sz="2800" i="1" dirty="0" err="1" smtClean="0">
                <a:solidFill>
                  <a:schemeClr val="tx1"/>
                </a:solidFill>
              </a:rPr>
              <a:t>not</a:t>
            </a:r>
            <a:r>
              <a:rPr lang="nl-NL" sz="2800" i="1" dirty="0" smtClean="0">
                <a:solidFill>
                  <a:schemeClr val="tx1"/>
                </a:solidFill>
              </a:rPr>
              <a:t> overhanging. </a:t>
            </a:r>
            <a:endParaRPr lang="en-GB" sz="2800" i="1" dirty="0" smtClean="0">
              <a:solidFill>
                <a:schemeClr val="tx1"/>
              </a:solidFill>
              <a:ea typeface="+mn-ea"/>
              <a:sym typeface="Helvetica" charset="0"/>
            </a:endParaRPr>
          </a:p>
          <a:p>
            <a:pPr algn="l">
              <a:defRPr/>
            </a:pPr>
            <a:endParaRPr lang="en-GB" sz="2800" i="1" dirty="0" smtClean="0">
              <a:solidFill>
                <a:schemeClr val="tx1"/>
              </a:solidFill>
              <a:ea typeface="+mn-ea"/>
              <a:sym typeface="Helvetica" charset="0"/>
            </a:endParaRPr>
          </a:p>
          <a:p>
            <a:pPr algn="l">
              <a:defRPr/>
            </a:pPr>
            <a:endParaRPr lang="en-GB" sz="2800" i="1" dirty="0" smtClean="0">
              <a:solidFill>
                <a:schemeClr val="tx1"/>
              </a:solidFill>
              <a:ea typeface="+mn-ea"/>
              <a:sym typeface="Helvetica" charset="0"/>
            </a:endParaRPr>
          </a:p>
          <a:p>
            <a:pPr algn="l">
              <a:defRPr/>
            </a:pPr>
            <a:endParaRPr lang="en-GB" sz="2800" i="1" dirty="0" smtClean="0">
              <a:solidFill>
                <a:schemeClr val="tx1"/>
              </a:solidFill>
              <a:ea typeface="+mn-ea"/>
              <a:sym typeface="Helvetica" charset="0"/>
            </a:endParaRPr>
          </a:p>
          <a:p>
            <a:pPr algn="l">
              <a:defRPr/>
            </a:pPr>
            <a:endParaRPr lang="en-GB" sz="2800" i="1" dirty="0" smtClean="0">
              <a:solidFill>
                <a:schemeClr val="tx1"/>
              </a:solidFill>
              <a:ea typeface="+mn-ea"/>
              <a:sym typeface="Helvetica" charset="0"/>
            </a:endParaRPr>
          </a:p>
          <a:p>
            <a:pPr algn="l">
              <a:defRPr/>
            </a:pPr>
            <a:endParaRPr lang="en-GB" i="1" dirty="0" smtClean="0">
              <a:solidFill>
                <a:schemeClr val="tx1"/>
              </a:solidFill>
              <a:ea typeface="+mn-ea"/>
              <a:sym typeface="Helvetica" charset="0"/>
            </a:endParaRPr>
          </a:p>
          <a:p>
            <a:pPr algn="l">
              <a:defRPr/>
            </a:pPr>
            <a:endParaRPr lang="en-GB" i="1" dirty="0" smtClean="0">
              <a:solidFill>
                <a:schemeClr val="tx1"/>
              </a:solidFill>
              <a:ea typeface="+mn-ea"/>
              <a:sym typeface="Helvetica" charset="0"/>
            </a:endParaRPr>
          </a:p>
          <a:p>
            <a:pPr algn="l">
              <a:defRPr/>
            </a:pPr>
            <a:endParaRPr lang="en-GB" i="1" dirty="0" smtClean="0">
              <a:solidFill>
                <a:schemeClr val="tx1"/>
              </a:solidFill>
              <a:ea typeface="+mn-ea"/>
              <a:sym typeface="Helvetica" charset="0"/>
            </a:endParaRPr>
          </a:p>
          <a:p>
            <a:pPr algn="l">
              <a:defRPr/>
            </a:pPr>
            <a:endParaRPr lang="en-GB" i="1" dirty="0">
              <a:solidFill>
                <a:schemeClr val="tx1"/>
              </a:solidFill>
              <a:ea typeface="+mn-ea"/>
              <a:sym typeface="Helvetica" charset="0"/>
            </a:endParaRPr>
          </a:p>
          <a:p>
            <a:pPr algn="l">
              <a:defRPr/>
            </a:pPr>
            <a:r>
              <a:rPr lang="en-GB" sz="2400" i="1" dirty="0" smtClean="0">
                <a:solidFill>
                  <a:schemeClr val="tx1"/>
                </a:solidFill>
                <a:ea typeface="+mn-ea"/>
                <a:sym typeface="Helvetica" charset="0"/>
              </a:rPr>
              <a:t>     Nice tight lips                 </a:t>
            </a:r>
            <a:r>
              <a:rPr lang="en-GB" sz="2400" i="1" dirty="0" err="1" smtClean="0">
                <a:solidFill>
                  <a:schemeClr val="tx1"/>
                </a:solidFill>
                <a:ea typeface="+mn-ea"/>
                <a:sym typeface="Helvetica" charset="0"/>
              </a:rPr>
              <a:t>L</a:t>
            </a:r>
            <a:r>
              <a:rPr lang="en-GB" sz="2400" i="1" dirty="0" err="1" smtClean="0">
                <a:solidFill>
                  <a:schemeClr val="tx1"/>
                </a:solidFill>
                <a:ea typeface="ＭＳ Ｐゴシック" charset="0"/>
                <a:sym typeface="Helvetica" charset="0"/>
              </a:rPr>
              <a:t>ips</a:t>
            </a:r>
            <a:r>
              <a:rPr lang="en-GB" sz="2400" i="1" dirty="0" smtClean="0">
                <a:solidFill>
                  <a:schemeClr val="tx1"/>
                </a:solidFill>
                <a:ea typeface="ＭＳ Ｐゴシック" charset="0"/>
                <a:sym typeface="Helvetica" charset="0"/>
              </a:rPr>
              <a:t> a bit too pendulous, </a:t>
            </a:r>
          </a:p>
          <a:p>
            <a:pPr algn="l">
              <a:defRPr/>
            </a:pPr>
            <a:r>
              <a:rPr lang="en-GB" sz="2400" i="1" dirty="0" smtClean="0">
                <a:solidFill>
                  <a:schemeClr val="tx1"/>
                </a:solidFill>
                <a:ea typeface="ＭＳ Ｐゴシック" charset="0"/>
                <a:sym typeface="Helvetica" charset="0"/>
              </a:rPr>
              <a:t>					        but acceptable</a:t>
            </a:r>
            <a:endParaRPr lang="nl-NL" sz="2400" dirty="0" smtClean="0">
              <a:solidFill>
                <a:schemeClr val="tx1"/>
              </a:solidFill>
              <a:ea typeface="+mn-ea"/>
              <a:sym typeface="Helvetica" charset="0"/>
            </a:endParaRPr>
          </a:p>
          <a:p>
            <a:pPr algn="l">
              <a:defRPr/>
            </a:pPr>
            <a:endParaRPr lang="en-US" sz="2400" i="1" dirty="0" smtClean="0">
              <a:solidFill>
                <a:schemeClr val="bg2"/>
              </a:solidFill>
              <a:ea typeface="+mn-ea"/>
              <a:sym typeface="Helvetica" charset="0"/>
            </a:endParaRPr>
          </a:p>
          <a:p>
            <a:pPr algn="l">
              <a:defRPr/>
            </a:pPr>
            <a:endParaRPr lang="nl-NL" sz="2800" dirty="0" smtClean="0">
              <a:solidFill>
                <a:schemeClr val="bg2"/>
              </a:solidFill>
              <a:ea typeface="+mn-ea"/>
              <a:sym typeface="Helvetica" charset="0"/>
            </a:endParaRPr>
          </a:p>
          <a:p>
            <a:pPr marL="266700" indent="-266700" algn="l" eaLnBrk="1">
              <a:spcBef>
                <a:spcPts val="400"/>
              </a:spcBef>
              <a:buClr>
                <a:srgbClr val="2DA2BF"/>
              </a:buClr>
              <a:buSzPct val="150000"/>
              <a:buFontTx/>
              <a:buChar char="•"/>
              <a:defRPr/>
            </a:pPr>
            <a:endParaRPr lang="en-US" altLang="nl-NL" dirty="0" smtClean="0">
              <a:solidFill>
                <a:schemeClr val="bg2"/>
              </a:solidFill>
              <a:ea typeface="+mn-ea"/>
              <a:sym typeface="Helvetica" charset="0"/>
            </a:endParaRPr>
          </a:p>
        </p:txBody>
      </p:sp>
      <p:pic>
        <p:nvPicPr>
          <p:cNvPr id="8" name="Afbeelding 7" descr="En krijg ik nu wat lekkers       Hidde klein.jpg"/>
          <p:cNvPicPr>
            <a:picLocks noChangeAspect="1"/>
          </p:cNvPicPr>
          <p:nvPr/>
        </p:nvPicPr>
        <p:blipFill>
          <a:blip r:embed="rId3" cstate="print"/>
          <a:srcRect l="19214"/>
          <a:stretch>
            <a:fillRect/>
          </a:stretch>
        </p:blipFill>
        <p:spPr>
          <a:xfrm>
            <a:off x="611560" y="2015261"/>
            <a:ext cx="2736304" cy="2277835"/>
          </a:xfrm>
          <a:prstGeom prst="rect">
            <a:avLst/>
          </a:prstGeom>
        </p:spPr>
      </p:pic>
      <p:pic>
        <p:nvPicPr>
          <p:cNvPr id="9" name="Afbeelding 8" descr="Beer klein (2).jpg"/>
          <p:cNvPicPr>
            <a:picLocks noChangeAspect="1"/>
          </p:cNvPicPr>
          <p:nvPr/>
        </p:nvPicPr>
        <p:blipFill>
          <a:blip r:embed="rId4" cstate="print"/>
          <a:stretch>
            <a:fillRect/>
          </a:stretch>
        </p:blipFill>
        <p:spPr>
          <a:xfrm>
            <a:off x="4211960" y="2132856"/>
            <a:ext cx="3118771" cy="2073983"/>
          </a:xfrm>
          <a:prstGeom prst="rect">
            <a:avLst/>
          </a:prstGeom>
        </p:spPr>
      </p:pic>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7171" name="Rectangle 2"/>
          <p:cNvSpPr>
            <a:spLocks noGrp="1"/>
          </p:cNvSpPr>
          <p:nvPr>
            <p:ph type="body" idx="1"/>
          </p:nvPr>
        </p:nvSpPr>
        <p:spPr bwMode="auto">
          <a:xfrm>
            <a:off x="455613" y="1268413"/>
            <a:ext cx="8229600" cy="4681537"/>
          </a:xfrm>
          <a:ln w="12700">
            <a:miter lim="0"/>
            <a:headEnd/>
            <a:tailEnd/>
          </a:ln>
        </p:spPr>
        <p:txBody>
          <a:bodyPr vert="horz" wrap="square" lIns="50800" tIns="50800" rIns="50800" bIns="50800" numCol="1" anchor="t" anchorCtr="0" compatLnSpc="1">
            <a:prstTxWarp prst="textNoShape">
              <a:avLst/>
            </a:prstTxWarp>
          </a:bodyPr>
          <a:lstStyle/>
          <a:p>
            <a:pPr algn="l">
              <a:defRPr/>
            </a:pPr>
            <a:r>
              <a:rPr lang="en-GB" sz="2800" i="1" dirty="0" smtClean="0">
                <a:solidFill>
                  <a:schemeClr val="tx1"/>
                </a:solidFill>
                <a:ea typeface="+mn-ea"/>
                <a:sym typeface="Helvetica" charset="0"/>
              </a:rPr>
              <a:t>Too much lip. Not tight and too much overhanging. </a:t>
            </a:r>
            <a:endParaRPr lang="nl-NL" sz="2800" dirty="0" smtClean="0">
              <a:solidFill>
                <a:schemeClr val="tx1"/>
              </a:solidFill>
              <a:ea typeface="+mn-ea"/>
              <a:sym typeface="Helvetica" charset="0"/>
            </a:endParaRPr>
          </a:p>
          <a:p>
            <a:pPr algn="l">
              <a:defRPr/>
            </a:pPr>
            <a:endParaRPr lang="en-US" sz="2800" i="1" dirty="0" smtClean="0">
              <a:solidFill>
                <a:schemeClr val="bg2"/>
              </a:solidFill>
              <a:ea typeface="+mn-ea"/>
              <a:sym typeface="Helvetica" charset="0"/>
            </a:endParaRPr>
          </a:p>
          <a:p>
            <a:pPr algn="l">
              <a:defRPr/>
            </a:pPr>
            <a:endParaRPr lang="nl-NL" sz="2800" dirty="0" smtClean="0">
              <a:solidFill>
                <a:schemeClr val="bg2"/>
              </a:solidFill>
              <a:ea typeface="+mn-ea"/>
              <a:sym typeface="Helvetica" charset="0"/>
            </a:endParaRPr>
          </a:p>
          <a:p>
            <a:pPr marL="266700" indent="-266700" algn="l" eaLnBrk="1">
              <a:spcBef>
                <a:spcPts val="400"/>
              </a:spcBef>
              <a:buClr>
                <a:srgbClr val="2DA2BF"/>
              </a:buClr>
              <a:buSzPct val="150000"/>
              <a:buFontTx/>
              <a:buChar char="•"/>
              <a:defRPr/>
            </a:pPr>
            <a:endParaRPr lang="en-US" altLang="nl-NL" dirty="0" smtClean="0">
              <a:solidFill>
                <a:schemeClr val="bg2"/>
              </a:solidFill>
              <a:ea typeface="+mn-ea"/>
              <a:sym typeface="Helvetica" charset="0"/>
            </a:endParaRPr>
          </a:p>
        </p:txBody>
      </p:sp>
      <p:pic>
        <p:nvPicPr>
          <p:cNvPr id="9" name="Afbeelding 8" descr="veel lip.jpg"/>
          <p:cNvPicPr>
            <a:picLocks noChangeAspect="1"/>
          </p:cNvPicPr>
          <p:nvPr/>
        </p:nvPicPr>
        <p:blipFill>
          <a:blip r:embed="rId3" cstate="print"/>
          <a:stretch>
            <a:fillRect/>
          </a:stretch>
        </p:blipFill>
        <p:spPr>
          <a:xfrm>
            <a:off x="611560" y="2060848"/>
            <a:ext cx="2374382" cy="1800200"/>
          </a:xfrm>
          <a:prstGeom prst="rect">
            <a:avLst/>
          </a:prstGeom>
        </p:spPr>
      </p:pic>
      <p:pic>
        <p:nvPicPr>
          <p:cNvPr id="10" name="Afbeelding 9" descr="BUT_0331.jpg"/>
          <p:cNvPicPr>
            <a:picLocks noChangeAspect="1"/>
          </p:cNvPicPr>
          <p:nvPr/>
        </p:nvPicPr>
        <p:blipFill>
          <a:blip r:embed="rId4" cstate="print"/>
          <a:srcRect l="7309" t="15350" r="-597" b="26900"/>
          <a:stretch>
            <a:fillRect/>
          </a:stretch>
        </p:blipFill>
        <p:spPr>
          <a:xfrm>
            <a:off x="3779912" y="2060848"/>
            <a:ext cx="1931124" cy="1800200"/>
          </a:xfrm>
          <a:prstGeom prst="rect">
            <a:avLst/>
          </a:prstGeom>
        </p:spPr>
      </p:pic>
      <p:pic>
        <p:nvPicPr>
          <p:cNvPr id="11" name="Afbeelding 10" descr="stand v.d.ogen en lip.jpg"/>
          <p:cNvPicPr>
            <a:picLocks noChangeAspect="1"/>
          </p:cNvPicPr>
          <p:nvPr/>
        </p:nvPicPr>
        <p:blipFill>
          <a:blip r:embed="rId5" cstate="print"/>
          <a:stretch>
            <a:fillRect/>
          </a:stretch>
        </p:blipFill>
        <p:spPr>
          <a:xfrm>
            <a:off x="6516216" y="2060848"/>
            <a:ext cx="1824240" cy="1824240"/>
          </a:xfrm>
          <a:prstGeom prst="rect">
            <a:avLst/>
          </a:prstGeom>
        </p:spPr>
      </p:pic>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7171" name="Rectangle 2"/>
          <p:cNvSpPr>
            <a:spLocks noGrp="1"/>
          </p:cNvSpPr>
          <p:nvPr>
            <p:ph type="body" idx="1"/>
          </p:nvPr>
        </p:nvSpPr>
        <p:spPr bwMode="auto">
          <a:xfrm>
            <a:off x="455613" y="1268413"/>
            <a:ext cx="8229600" cy="4681537"/>
          </a:xfrm>
          <a:ln w="12700">
            <a:miter lim="0"/>
            <a:headEnd/>
            <a:tailEnd/>
          </a:ln>
        </p:spPr>
        <p:txBody>
          <a:bodyPr vert="horz" wrap="square" lIns="50800" tIns="50800" rIns="50800" bIns="50800" numCol="1" anchor="t" anchorCtr="0" compatLnSpc="1">
            <a:prstTxWarp prst="textNoShape">
              <a:avLst/>
            </a:prstTxWarp>
          </a:bodyPr>
          <a:lstStyle/>
          <a:p>
            <a:pPr algn="l">
              <a:defRPr/>
            </a:pPr>
            <a:r>
              <a:rPr lang="en-GB" sz="2800" b="1" i="1" u="sng" dirty="0" smtClean="0">
                <a:solidFill>
                  <a:schemeClr val="tx1"/>
                </a:solidFill>
                <a:ea typeface="+mn-ea"/>
                <a:sym typeface="Helvetica" charset="0"/>
              </a:rPr>
              <a:t>FACIAL REGION</a:t>
            </a:r>
            <a:r>
              <a:rPr lang="en-GB" sz="2800" b="1" i="1" dirty="0" smtClean="0">
                <a:solidFill>
                  <a:schemeClr val="tx1"/>
                </a:solidFill>
                <a:ea typeface="+mn-ea"/>
                <a:sym typeface="Helvetica" charset="0"/>
              </a:rPr>
              <a:t> : </a:t>
            </a:r>
            <a:endParaRPr lang="nl-NL" sz="2800" dirty="0" smtClean="0">
              <a:solidFill>
                <a:schemeClr val="tx1"/>
              </a:solidFill>
              <a:ea typeface="+mn-ea"/>
              <a:sym typeface="Helvetica" charset="0"/>
            </a:endParaRPr>
          </a:p>
          <a:p>
            <a:pPr algn="l">
              <a:defRPr/>
            </a:pPr>
            <a:endParaRPr lang="en-US" sz="2800" b="1" i="1" dirty="0" smtClean="0">
              <a:solidFill>
                <a:schemeClr val="tx1"/>
              </a:solidFill>
              <a:ea typeface="+mn-ea"/>
              <a:sym typeface="Helvetica" charset="0"/>
            </a:endParaRPr>
          </a:p>
          <a:p>
            <a:pPr algn="l">
              <a:defRPr/>
            </a:pPr>
            <a:r>
              <a:rPr lang="en-GB" sz="2800" i="1" u="sng" dirty="0" smtClean="0">
                <a:solidFill>
                  <a:schemeClr val="tx1"/>
                </a:solidFill>
                <a:ea typeface="+mn-ea"/>
                <a:sym typeface="Helvetica" charset="0"/>
              </a:rPr>
              <a:t>Jaws/Teeth</a:t>
            </a:r>
            <a:r>
              <a:rPr lang="en-GB" sz="2800" i="1" dirty="0" smtClean="0">
                <a:solidFill>
                  <a:schemeClr val="tx1"/>
                </a:solidFill>
                <a:ea typeface="+mn-ea"/>
                <a:sym typeface="Helvetica" charset="0"/>
              </a:rPr>
              <a:t>: 	</a:t>
            </a:r>
            <a:r>
              <a:rPr lang="nl-NL" sz="2800" i="1" dirty="0" smtClean="0">
                <a:solidFill>
                  <a:schemeClr val="tx1"/>
                </a:solidFill>
              </a:rPr>
              <a:t> </a:t>
            </a:r>
            <a:r>
              <a:rPr lang="nl-NL" sz="2800" i="1" dirty="0" err="1" smtClean="0">
                <a:solidFill>
                  <a:schemeClr val="tx1"/>
                </a:solidFill>
              </a:rPr>
              <a:t>Teeth</a:t>
            </a:r>
            <a:r>
              <a:rPr lang="nl-NL" sz="2800" i="1" dirty="0" smtClean="0">
                <a:solidFill>
                  <a:schemeClr val="tx1"/>
                </a:solidFill>
              </a:rPr>
              <a:t> </a:t>
            </a:r>
            <a:r>
              <a:rPr lang="nl-NL" sz="2800" i="1" dirty="0" err="1" smtClean="0">
                <a:solidFill>
                  <a:schemeClr val="tx1"/>
                </a:solidFill>
              </a:rPr>
              <a:t>powerful</a:t>
            </a:r>
            <a:r>
              <a:rPr lang="nl-NL" sz="2800" i="1" dirty="0" smtClean="0">
                <a:solidFill>
                  <a:schemeClr val="tx1"/>
                </a:solidFill>
              </a:rPr>
              <a:t>, </a:t>
            </a:r>
            <a:r>
              <a:rPr lang="nl-NL" sz="2800" i="1" dirty="0" err="1" smtClean="0">
                <a:solidFill>
                  <a:schemeClr val="tx1"/>
                </a:solidFill>
              </a:rPr>
              <a:t>scissor</a:t>
            </a:r>
            <a:r>
              <a:rPr lang="nl-NL" sz="2800" i="1" dirty="0" smtClean="0">
                <a:solidFill>
                  <a:schemeClr val="tx1"/>
                </a:solidFill>
              </a:rPr>
              <a:t> </a:t>
            </a:r>
            <a:r>
              <a:rPr lang="nl-NL" sz="2800" i="1" dirty="0" err="1" smtClean="0">
                <a:solidFill>
                  <a:schemeClr val="tx1"/>
                </a:solidFill>
              </a:rPr>
              <a:t>bite</a:t>
            </a:r>
            <a:r>
              <a:rPr lang="en-GB" sz="2800" i="1" dirty="0" smtClean="0">
                <a:solidFill>
                  <a:schemeClr val="tx1"/>
                </a:solidFill>
                <a:ea typeface="+mn-ea"/>
                <a:sym typeface="Helvetica" charset="0"/>
              </a:rPr>
              <a:t>.</a:t>
            </a:r>
            <a:endParaRPr lang="nl-NL" sz="2800" i="1" dirty="0" smtClean="0">
              <a:solidFill>
                <a:schemeClr val="tx1"/>
              </a:solidFill>
              <a:ea typeface="+mn-ea"/>
              <a:sym typeface="Helvetica" charset="0"/>
            </a:endParaRPr>
          </a:p>
          <a:p>
            <a:pPr algn="l">
              <a:defRPr/>
            </a:pPr>
            <a:r>
              <a:rPr lang="en-US" sz="2800" i="1" u="sng" dirty="0" smtClean="0">
                <a:solidFill>
                  <a:schemeClr val="tx1"/>
                </a:solidFill>
                <a:ea typeface="+mn-ea"/>
                <a:sym typeface="Helvetica" charset="0"/>
              </a:rPr>
              <a:t>Cheeks</a:t>
            </a:r>
            <a:r>
              <a:rPr lang="en-US" sz="2800" i="1" dirty="0" smtClean="0">
                <a:solidFill>
                  <a:schemeClr val="tx1"/>
                </a:solidFill>
                <a:ea typeface="+mn-ea"/>
                <a:sym typeface="Helvetica" charset="0"/>
              </a:rPr>
              <a:t>: 		</a:t>
            </a:r>
            <a:r>
              <a:rPr lang="nl-NL" sz="2800" i="1" dirty="0" smtClean="0">
                <a:solidFill>
                  <a:schemeClr val="tx1"/>
                </a:solidFill>
              </a:rPr>
              <a:t> </a:t>
            </a:r>
            <a:r>
              <a:rPr lang="nl-NL" sz="2800" i="1" dirty="0" err="1" smtClean="0">
                <a:solidFill>
                  <a:schemeClr val="tx1"/>
                </a:solidFill>
              </a:rPr>
              <a:t>Musculature</a:t>
            </a:r>
            <a:r>
              <a:rPr lang="nl-NL" sz="2800" i="1" dirty="0" smtClean="0">
                <a:solidFill>
                  <a:schemeClr val="tx1"/>
                </a:solidFill>
              </a:rPr>
              <a:t> </a:t>
            </a:r>
            <a:r>
              <a:rPr lang="nl-NL" sz="2800" i="1" dirty="0" err="1" smtClean="0">
                <a:solidFill>
                  <a:schemeClr val="tx1"/>
                </a:solidFill>
              </a:rPr>
              <a:t>moderately</a:t>
            </a:r>
            <a:r>
              <a:rPr lang="nl-NL" sz="2800" i="1" dirty="0" smtClean="0">
                <a:solidFill>
                  <a:schemeClr val="tx1"/>
                </a:solidFill>
              </a:rPr>
              <a:t> 				 </a:t>
            </a:r>
            <a:r>
              <a:rPr lang="nl-NL" sz="2800" i="1" dirty="0" err="1" smtClean="0">
                <a:solidFill>
                  <a:schemeClr val="tx1"/>
                </a:solidFill>
              </a:rPr>
              <a:t>developed</a:t>
            </a:r>
            <a:r>
              <a:rPr lang="nl-NL" sz="2800" i="1" dirty="0" smtClean="0">
                <a:solidFill>
                  <a:schemeClr val="tx1"/>
                </a:solidFill>
              </a:rPr>
              <a:t>. </a:t>
            </a:r>
            <a:endParaRPr lang="en-US" sz="2800" i="1" dirty="0" smtClean="0">
              <a:solidFill>
                <a:schemeClr val="tx1"/>
              </a:solidFill>
              <a:ea typeface="+mn-ea"/>
              <a:sym typeface="Helvetica" charset="0"/>
            </a:endParaRPr>
          </a:p>
          <a:p>
            <a:pPr algn="l">
              <a:defRPr/>
            </a:pPr>
            <a:endParaRPr lang="en-US" sz="2800" i="1" dirty="0" smtClean="0">
              <a:solidFill>
                <a:schemeClr val="tx1"/>
              </a:solidFill>
              <a:ea typeface="+mn-ea"/>
              <a:sym typeface="Helvetica" charset="0"/>
            </a:endParaRPr>
          </a:p>
          <a:p>
            <a:pPr algn="l">
              <a:defRPr/>
            </a:pPr>
            <a:r>
              <a:rPr lang="en-US" sz="2800" dirty="0" smtClean="0">
                <a:solidFill>
                  <a:schemeClr val="tx1"/>
                </a:solidFill>
                <a:ea typeface="+mn-ea"/>
                <a:sym typeface="Helvetica" charset="0"/>
              </a:rPr>
              <a:t>                       </a:t>
            </a:r>
          </a:p>
          <a:p>
            <a:pPr algn="l">
              <a:defRPr/>
            </a:pPr>
            <a:r>
              <a:rPr lang="en-US" sz="2800" dirty="0">
                <a:solidFill>
                  <a:schemeClr val="tx1"/>
                </a:solidFill>
                <a:ea typeface="+mn-ea"/>
                <a:sym typeface="Helvetica" charset="0"/>
              </a:rPr>
              <a:t> </a:t>
            </a:r>
            <a:r>
              <a:rPr lang="en-US" sz="2800" dirty="0" smtClean="0">
                <a:solidFill>
                  <a:schemeClr val="tx1"/>
                </a:solidFill>
                <a:ea typeface="+mn-ea"/>
                <a:sym typeface="Helvetica" charset="0"/>
              </a:rPr>
              <a:t>            Level bite is less desirable</a:t>
            </a:r>
          </a:p>
          <a:p>
            <a:pPr algn="l">
              <a:defRPr/>
            </a:pPr>
            <a:endParaRPr lang="nl-NL" sz="2800" dirty="0" smtClean="0">
              <a:solidFill>
                <a:schemeClr val="bg2"/>
              </a:solidFill>
              <a:ea typeface="+mn-ea"/>
              <a:sym typeface="Helvetica" charset="0"/>
            </a:endParaRPr>
          </a:p>
          <a:p>
            <a:pPr marL="266700" indent="-266700" algn="l" eaLnBrk="1">
              <a:spcBef>
                <a:spcPts val="400"/>
              </a:spcBef>
              <a:buClr>
                <a:srgbClr val="2DA2BF"/>
              </a:buClr>
              <a:buSzPct val="150000"/>
              <a:buFontTx/>
              <a:buChar char="•"/>
              <a:defRPr/>
            </a:pPr>
            <a:endParaRPr lang="en-US" altLang="nl-NL" dirty="0" smtClean="0">
              <a:solidFill>
                <a:schemeClr val="bg2"/>
              </a:solidFill>
              <a:ea typeface="+mn-ea"/>
              <a:sym typeface="Helvetica" charset="0"/>
            </a:endParaRPr>
          </a:p>
        </p:txBody>
      </p:sp>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29698" name="Rectangle 2"/>
          <p:cNvSpPr>
            <a:spLocks noGrp="1"/>
          </p:cNvSpPr>
          <p:nvPr>
            <p:ph type="body" idx="1"/>
          </p:nvPr>
        </p:nvSpPr>
        <p:spPr bwMode="auto">
          <a:xfrm>
            <a:off x="455613" y="1268413"/>
            <a:ext cx="8229600" cy="4681537"/>
          </a:xfrm>
          <a:noFill/>
          <a:ln w="12700">
            <a:miter lim="0"/>
            <a:headEnd/>
            <a:tailEnd/>
          </a:ln>
        </p:spPr>
        <p:txBody>
          <a:bodyPr vert="horz" wrap="square" lIns="50800" tIns="50800" rIns="50800" bIns="50800" numCol="1" anchor="t" anchorCtr="0" compatLnSpc="1">
            <a:prstTxWarp prst="textNoShape">
              <a:avLst/>
            </a:prstTxWarp>
          </a:bodyPr>
          <a:lstStyle/>
          <a:p>
            <a:pPr algn="l"/>
            <a:r>
              <a:rPr lang="en-US" sz="2800" b="1" i="1" u="sng" dirty="0" smtClean="0">
                <a:solidFill>
                  <a:schemeClr val="tx1"/>
                </a:solidFill>
              </a:rPr>
              <a:t>Eyes</a:t>
            </a:r>
            <a:endParaRPr lang="nl-NL" sz="2800" b="1" i="1" u="sng" dirty="0" smtClean="0">
              <a:solidFill>
                <a:schemeClr val="tx1"/>
              </a:solidFill>
            </a:endParaRPr>
          </a:p>
          <a:p>
            <a:pPr algn="l"/>
            <a:r>
              <a:rPr lang="en-US" sz="2800" i="1" dirty="0" smtClean="0">
                <a:solidFill>
                  <a:schemeClr val="tx1"/>
                </a:solidFill>
              </a:rPr>
              <a:t>Of medium size, oval, with tightly fitting lids, </a:t>
            </a:r>
          </a:p>
          <a:p>
            <a:pPr algn="l"/>
            <a:r>
              <a:rPr lang="en-US" sz="2800" i="1" dirty="0" smtClean="0">
                <a:solidFill>
                  <a:schemeClr val="tx1"/>
                </a:solidFill>
              </a:rPr>
              <a:t>without showing the conjunctiva; </a:t>
            </a:r>
          </a:p>
          <a:p>
            <a:pPr algn="l"/>
            <a:r>
              <a:rPr lang="en-US" sz="2800" i="1" dirty="0" smtClean="0">
                <a:solidFill>
                  <a:schemeClr val="tx1"/>
                </a:solidFill>
              </a:rPr>
              <a:t>placed slightly slanting, causing a somewhat </a:t>
            </a:r>
          </a:p>
          <a:p>
            <a:pPr algn="l"/>
            <a:r>
              <a:rPr lang="en-US" sz="2800" i="1" dirty="0" smtClean="0">
                <a:solidFill>
                  <a:schemeClr val="tx1"/>
                </a:solidFill>
              </a:rPr>
              <a:t>grim expression. </a:t>
            </a:r>
          </a:p>
          <a:p>
            <a:pPr algn="l"/>
            <a:r>
              <a:rPr lang="en-US" sz="2800" i="1" dirty="0" smtClean="0">
                <a:solidFill>
                  <a:schemeClr val="tx1"/>
                </a:solidFill>
              </a:rPr>
              <a:t>They are neither bulging nor deep-set. </a:t>
            </a:r>
          </a:p>
          <a:p>
            <a:pPr algn="l"/>
            <a:r>
              <a:rPr lang="en-US" sz="2800" i="1" dirty="0" err="1" smtClean="0">
                <a:solidFill>
                  <a:schemeClr val="tx1"/>
                </a:solidFill>
              </a:rPr>
              <a:t>Colour</a:t>
            </a:r>
            <a:r>
              <a:rPr lang="en-US" sz="2800" i="1" dirty="0" smtClean="0">
                <a:solidFill>
                  <a:schemeClr val="tx1"/>
                </a:solidFill>
              </a:rPr>
              <a:t> dark-brown for dogs with a black ground</a:t>
            </a:r>
          </a:p>
          <a:p>
            <a:pPr algn="l"/>
            <a:r>
              <a:rPr lang="en-US" sz="2800" i="1" dirty="0" err="1" smtClean="0">
                <a:solidFill>
                  <a:schemeClr val="tx1"/>
                </a:solidFill>
              </a:rPr>
              <a:t>colour</a:t>
            </a:r>
            <a:r>
              <a:rPr lang="en-US" sz="2800" i="1" dirty="0" smtClean="0">
                <a:solidFill>
                  <a:schemeClr val="tx1"/>
                </a:solidFill>
              </a:rPr>
              <a:t>, and brown for dogs with a brown ground</a:t>
            </a:r>
          </a:p>
          <a:p>
            <a:pPr algn="l"/>
            <a:r>
              <a:rPr lang="en-US" sz="2800" i="1" dirty="0" err="1" smtClean="0">
                <a:solidFill>
                  <a:schemeClr val="tx1"/>
                </a:solidFill>
              </a:rPr>
              <a:t>colour</a:t>
            </a:r>
            <a:r>
              <a:rPr lang="en-US" sz="2800" i="1" dirty="0" smtClean="0">
                <a:solidFill>
                  <a:schemeClr val="tx1"/>
                </a:solidFill>
              </a:rPr>
              <a:t>. Bird of prey eyes are objectionable.</a:t>
            </a:r>
            <a:endParaRPr lang="en-GB" sz="2400" b="1" i="1" dirty="0" smtClean="0">
              <a:solidFill>
                <a:schemeClr val="tx1"/>
              </a:solidFill>
            </a:endParaRPr>
          </a:p>
          <a:p>
            <a:pPr algn="l"/>
            <a:endParaRPr lang="nl-NL" sz="2800" dirty="0" smtClean="0">
              <a:solidFill>
                <a:schemeClr val="bg2"/>
              </a:solidFill>
            </a:endParaRPr>
          </a:p>
          <a:p>
            <a:pPr algn="l"/>
            <a:endParaRPr lang="nl-NL" sz="2800" dirty="0" smtClean="0">
              <a:solidFill>
                <a:schemeClr val="bg2"/>
              </a:solidFill>
            </a:endParaRPr>
          </a:p>
          <a:p>
            <a:pPr algn="l" eaLnBrk="1">
              <a:spcBef>
                <a:spcPts val="400"/>
              </a:spcBef>
              <a:buClr>
                <a:srgbClr val="2DA2BF"/>
              </a:buClr>
              <a:buSzPct val="150000"/>
              <a:buFontTx/>
              <a:buChar char="•"/>
            </a:pPr>
            <a:endParaRPr lang="en-US" dirty="0" smtClean="0">
              <a:solidFill>
                <a:schemeClr val="bg2"/>
              </a:solidFill>
            </a:endParaRPr>
          </a:p>
        </p:txBody>
      </p:sp>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30722" name="Rectangle 2"/>
          <p:cNvSpPr>
            <a:spLocks noGrp="1"/>
          </p:cNvSpPr>
          <p:nvPr>
            <p:ph type="body" idx="1"/>
          </p:nvPr>
        </p:nvSpPr>
        <p:spPr bwMode="auto">
          <a:xfrm>
            <a:off x="455613" y="1268413"/>
            <a:ext cx="8580437" cy="5184775"/>
          </a:xfrm>
          <a:noFill/>
          <a:ln w="12700">
            <a:miter lim="0"/>
            <a:headEnd/>
            <a:tailEnd/>
          </a:ln>
        </p:spPr>
        <p:txBody>
          <a:bodyPr vert="horz" wrap="square" lIns="50800" tIns="50800" rIns="50800" bIns="50800" numCol="1" anchor="t" anchorCtr="0" compatLnSpc="1">
            <a:prstTxWarp prst="textNoShape">
              <a:avLst/>
            </a:prstTxWarp>
          </a:bodyPr>
          <a:lstStyle/>
          <a:p>
            <a:pPr algn="l"/>
            <a:r>
              <a:rPr lang="en-US" sz="2400" i="1" dirty="0" smtClean="0">
                <a:solidFill>
                  <a:schemeClr val="tx1"/>
                </a:solidFill>
              </a:rPr>
              <a:t>The grim expression</a:t>
            </a:r>
            <a:endParaRPr lang="en-US" i="1" dirty="0" smtClean="0">
              <a:solidFill>
                <a:schemeClr val="tx1"/>
              </a:solidFill>
            </a:endParaRPr>
          </a:p>
          <a:p>
            <a:pPr algn="l"/>
            <a:r>
              <a:rPr lang="en-US" sz="2400" i="1" dirty="0" smtClean="0">
                <a:solidFill>
                  <a:schemeClr val="tx1"/>
                </a:solidFill>
              </a:rPr>
              <a:t>         </a:t>
            </a:r>
          </a:p>
          <a:p>
            <a:pPr algn="l"/>
            <a:r>
              <a:rPr lang="en-US" sz="2400" i="1" dirty="0" smtClean="0">
                <a:solidFill>
                  <a:schemeClr val="tx1"/>
                </a:solidFill>
              </a:rPr>
              <a:t>There is a lot of confusion </a:t>
            </a:r>
          </a:p>
          <a:p>
            <a:pPr algn="l"/>
            <a:r>
              <a:rPr lang="en-US" sz="2400" i="1" dirty="0" smtClean="0">
                <a:solidFill>
                  <a:schemeClr val="tx1"/>
                </a:solidFill>
              </a:rPr>
              <a:t>about the grim expression. </a:t>
            </a:r>
          </a:p>
          <a:p>
            <a:pPr algn="l"/>
            <a:r>
              <a:rPr lang="en-US" sz="2400" i="1" dirty="0" smtClean="0">
                <a:solidFill>
                  <a:schemeClr val="tx1"/>
                </a:solidFill>
              </a:rPr>
              <a:t>It sounds like the dog has </a:t>
            </a:r>
          </a:p>
          <a:p>
            <a:pPr algn="l"/>
            <a:r>
              <a:rPr lang="en-US" sz="2400" i="1" dirty="0" smtClean="0">
                <a:solidFill>
                  <a:schemeClr val="tx1"/>
                </a:solidFill>
              </a:rPr>
              <a:t>not such a nice temperament, </a:t>
            </a:r>
          </a:p>
          <a:p>
            <a:pPr algn="l"/>
            <a:r>
              <a:rPr lang="en-US" sz="2400" i="1" dirty="0" smtClean="0">
                <a:solidFill>
                  <a:schemeClr val="tx1"/>
                </a:solidFill>
              </a:rPr>
              <a:t>but it has nothing to do with</a:t>
            </a:r>
          </a:p>
          <a:p>
            <a:pPr algn="l"/>
            <a:r>
              <a:rPr lang="en-US" sz="2400" i="1" dirty="0" smtClean="0">
                <a:solidFill>
                  <a:schemeClr val="tx1"/>
                </a:solidFill>
              </a:rPr>
              <a:t>the character. </a:t>
            </a:r>
          </a:p>
          <a:p>
            <a:pPr algn="l"/>
            <a:endParaRPr lang="en-US" sz="2400" i="1" dirty="0" smtClean="0">
              <a:solidFill>
                <a:schemeClr val="tx1"/>
              </a:solidFill>
            </a:endParaRPr>
          </a:p>
          <a:p>
            <a:pPr algn="l"/>
            <a:r>
              <a:rPr lang="en-US" sz="2400" i="1" dirty="0" smtClean="0">
                <a:solidFill>
                  <a:schemeClr val="tx1"/>
                </a:solidFill>
              </a:rPr>
              <a:t>The place of the eyes (slightly slanted) and the form </a:t>
            </a:r>
          </a:p>
          <a:p>
            <a:pPr algn="l"/>
            <a:r>
              <a:rPr lang="en-US" sz="2400" i="1" dirty="0" smtClean="0">
                <a:solidFill>
                  <a:schemeClr val="tx1"/>
                </a:solidFill>
              </a:rPr>
              <a:t>(oval shaped) makes the grim expression.</a:t>
            </a:r>
          </a:p>
        </p:txBody>
      </p:sp>
      <p:pic>
        <p:nvPicPr>
          <p:cNvPr id="7" name="Picture 2" descr="alger3"/>
          <p:cNvPicPr>
            <a:picLocks noChangeAspect="1" noChangeArrowheads="1"/>
          </p:cNvPicPr>
          <p:nvPr/>
        </p:nvPicPr>
        <p:blipFill>
          <a:blip r:embed="rId3" cstate="print"/>
          <a:srcRect/>
          <a:stretch>
            <a:fillRect/>
          </a:stretch>
        </p:blipFill>
        <p:spPr bwMode="auto">
          <a:xfrm flipH="1">
            <a:off x="4644008" y="1412776"/>
            <a:ext cx="3611043" cy="2880320"/>
          </a:xfrm>
          <a:prstGeom prst="rect">
            <a:avLst/>
          </a:prstGeom>
          <a:noFill/>
        </p:spPr>
      </p:pic>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descr="image.png"/>
          <p:cNvPicPr>
            <a:picLocks noChangeAspect="1"/>
          </p:cNvPicPr>
          <p:nvPr/>
        </p:nvPicPr>
        <p:blipFill>
          <a:blip r:embed="rId2" cstate="print"/>
          <a:srcRect/>
          <a:stretch>
            <a:fillRect/>
          </a:stretch>
        </p:blipFill>
        <p:spPr bwMode="auto">
          <a:xfrm>
            <a:off x="207963" y="438150"/>
            <a:ext cx="8277225" cy="1085850"/>
          </a:xfrm>
          <a:prstGeom prst="rect">
            <a:avLst/>
          </a:prstGeom>
          <a:noFill/>
          <a:ln w="12700">
            <a:noFill/>
            <a:miter lim="0"/>
            <a:headEnd/>
            <a:tailEnd/>
          </a:ln>
        </p:spPr>
      </p:pic>
      <p:sp>
        <p:nvSpPr>
          <p:cNvPr id="7170" name="Rectangle 2"/>
          <p:cNvSpPr>
            <a:spLocks noGrp="1"/>
          </p:cNvSpPr>
          <p:nvPr>
            <p:ph type="body" idx="1"/>
          </p:nvPr>
        </p:nvSpPr>
        <p:spPr bwMode="auto">
          <a:xfrm>
            <a:off x="611188" y="1844675"/>
            <a:ext cx="7981950" cy="3960813"/>
          </a:xfrm>
          <a:noFill/>
          <a:ln>
            <a:miter lim="800000"/>
            <a:headEnd/>
            <a:tailEnd/>
          </a:ln>
        </p:spPr>
        <p:txBody>
          <a:bodyPr vert="horz" wrap="square" lIns="50800" tIns="50800" rIns="50800" bIns="50800" numCol="1" anchor="t" anchorCtr="0" compatLnSpc="1">
            <a:prstTxWarp prst="textNoShape">
              <a:avLst/>
            </a:prstTxWarp>
          </a:bodyPr>
          <a:lstStyle/>
          <a:p>
            <a:pPr marL="266700" indent="-266700" algn="l" eaLnBrk="1">
              <a:spcBef>
                <a:spcPts val="400"/>
              </a:spcBef>
              <a:buClr>
                <a:srgbClr val="2DA2BF"/>
              </a:buClr>
              <a:buSzPct val="150000"/>
              <a:buFontTx/>
              <a:buChar char="•"/>
            </a:pPr>
            <a:r>
              <a:rPr lang="en-US" sz="2700" dirty="0" smtClean="0">
                <a:solidFill>
                  <a:srgbClr val="000000"/>
                </a:solidFill>
              </a:rPr>
              <a:t>Multipurpose dog from the poor farmers.</a:t>
            </a:r>
          </a:p>
          <a:p>
            <a:pPr marL="266700" indent="-266700" algn="l" eaLnBrk="1">
              <a:spcBef>
                <a:spcPts val="400"/>
              </a:spcBef>
              <a:buClr>
                <a:srgbClr val="2DA2BF"/>
              </a:buClr>
              <a:buSzPct val="150000"/>
              <a:buFontTx/>
              <a:buChar char="•"/>
            </a:pPr>
            <a:r>
              <a:rPr lang="en-US" sz="2700" dirty="0" smtClean="0">
                <a:solidFill>
                  <a:srgbClr val="000000"/>
                </a:solidFill>
              </a:rPr>
              <a:t>Used as an all round hunting dog, guarding the yard, keep the yard free from mice and rats and has a great reputation for catching otters and polecats. Also was used to pull dog cars.</a:t>
            </a:r>
          </a:p>
          <a:p>
            <a:pPr marL="266700" indent="-266700" algn="l" eaLnBrk="1">
              <a:spcBef>
                <a:spcPts val="400"/>
              </a:spcBef>
              <a:buClr>
                <a:srgbClr val="2DA2BF"/>
              </a:buClr>
              <a:buSzPct val="150000"/>
              <a:buFontTx/>
              <a:buChar char="•"/>
            </a:pPr>
            <a:r>
              <a:rPr lang="en-US" sz="2700" dirty="0" smtClean="0">
                <a:solidFill>
                  <a:srgbClr val="000000"/>
                </a:solidFill>
              </a:rPr>
              <a:t>Origin in Friesland, the northern part of Holland,  and during the beginning of the 20</a:t>
            </a:r>
            <a:r>
              <a:rPr lang="en-US" sz="2700" baseline="30000" dirty="0" smtClean="0">
                <a:solidFill>
                  <a:srgbClr val="000000"/>
                </a:solidFill>
              </a:rPr>
              <a:t>th</a:t>
            </a:r>
            <a:r>
              <a:rPr lang="en-US" sz="2700" dirty="0" smtClean="0">
                <a:solidFill>
                  <a:srgbClr val="000000"/>
                </a:solidFill>
              </a:rPr>
              <a:t> century  crossbred with the Stabijhoun (the other Frisian breed).</a:t>
            </a:r>
          </a:p>
          <a:p>
            <a:pPr marL="266700" indent="-266700" algn="l" eaLnBrk="1">
              <a:spcBef>
                <a:spcPts val="400"/>
              </a:spcBef>
              <a:buClr>
                <a:srgbClr val="2DA2BF"/>
              </a:buClr>
              <a:buSzPct val="150000"/>
              <a:buFontTx/>
              <a:buChar char="•"/>
            </a:pPr>
            <a:endParaRPr lang="en-US" dirty="0" smtClean="0"/>
          </a:p>
        </p:txBody>
      </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30722" name="Rectangle 2"/>
          <p:cNvSpPr>
            <a:spLocks noGrp="1"/>
          </p:cNvSpPr>
          <p:nvPr>
            <p:ph type="body" idx="1"/>
          </p:nvPr>
        </p:nvSpPr>
        <p:spPr bwMode="auto">
          <a:xfrm>
            <a:off x="455613" y="1268413"/>
            <a:ext cx="8580437" cy="5184775"/>
          </a:xfrm>
          <a:noFill/>
          <a:ln w="12700">
            <a:miter lim="0"/>
            <a:headEnd/>
            <a:tailEnd/>
          </a:ln>
        </p:spPr>
        <p:txBody>
          <a:bodyPr vert="horz" wrap="square" lIns="50800" tIns="50800" rIns="50800" bIns="50800" numCol="1" anchor="t" anchorCtr="0" compatLnSpc="1">
            <a:prstTxWarp prst="textNoShape">
              <a:avLst/>
            </a:prstTxWarp>
          </a:bodyPr>
          <a:lstStyle/>
          <a:p>
            <a:pPr algn="l"/>
            <a:endParaRPr lang="en-US" sz="2800" i="1" dirty="0" smtClean="0">
              <a:solidFill>
                <a:schemeClr val="bg2"/>
              </a:solidFill>
            </a:endParaRPr>
          </a:p>
          <a:p>
            <a:pPr algn="l"/>
            <a:endParaRPr lang="en-US" sz="2800" i="1" dirty="0" smtClean="0">
              <a:solidFill>
                <a:schemeClr val="bg2"/>
              </a:solidFill>
            </a:endParaRPr>
          </a:p>
          <a:p>
            <a:pPr algn="l"/>
            <a:endParaRPr lang="en-US" sz="2800" i="1" dirty="0" smtClean="0">
              <a:solidFill>
                <a:schemeClr val="bg2"/>
              </a:solidFill>
            </a:endParaRPr>
          </a:p>
          <a:p>
            <a:pPr algn="l"/>
            <a:endParaRPr lang="en-US" sz="2800" i="1" dirty="0" smtClean="0">
              <a:solidFill>
                <a:schemeClr val="bg2"/>
              </a:solidFill>
            </a:endParaRPr>
          </a:p>
          <a:p>
            <a:pPr algn="l"/>
            <a:endParaRPr lang="en-US" i="1" dirty="0" smtClean="0">
              <a:solidFill>
                <a:schemeClr val="bg2"/>
              </a:solidFill>
            </a:endParaRPr>
          </a:p>
          <a:p>
            <a:pPr algn="l"/>
            <a:endParaRPr lang="en-US" i="1" dirty="0" smtClean="0">
              <a:solidFill>
                <a:schemeClr val="tx1"/>
              </a:solidFill>
            </a:endParaRPr>
          </a:p>
          <a:p>
            <a:pPr algn="l"/>
            <a:endParaRPr lang="en-US" i="1" dirty="0" smtClean="0">
              <a:solidFill>
                <a:schemeClr val="tx1"/>
              </a:solidFill>
            </a:endParaRPr>
          </a:p>
          <a:p>
            <a:pPr algn="l"/>
            <a:endParaRPr lang="en-US" i="1" dirty="0" smtClean="0">
              <a:solidFill>
                <a:schemeClr val="tx1"/>
              </a:solidFill>
            </a:endParaRPr>
          </a:p>
          <a:p>
            <a:pPr algn="l"/>
            <a:endParaRPr lang="en-US" i="1" dirty="0" smtClean="0">
              <a:solidFill>
                <a:schemeClr val="tx1"/>
              </a:solidFill>
            </a:endParaRPr>
          </a:p>
          <a:p>
            <a:pPr algn="l"/>
            <a:r>
              <a:rPr lang="en-US" i="1" dirty="0" smtClean="0">
                <a:solidFill>
                  <a:schemeClr val="tx1"/>
                </a:solidFill>
              </a:rPr>
              <a:t>                </a:t>
            </a:r>
          </a:p>
          <a:p>
            <a:pPr algn="l"/>
            <a:endParaRPr lang="en-US" i="1" dirty="0" smtClean="0">
              <a:solidFill>
                <a:schemeClr val="tx1"/>
              </a:solidFill>
            </a:endParaRPr>
          </a:p>
          <a:p>
            <a:pPr algn="l"/>
            <a:endParaRPr lang="en-US" i="1" dirty="0" smtClean="0">
              <a:solidFill>
                <a:schemeClr val="tx1"/>
              </a:solidFill>
            </a:endParaRPr>
          </a:p>
          <a:p>
            <a:pPr algn="l"/>
            <a:r>
              <a:rPr lang="en-US" sz="2000" i="1" dirty="0" smtClean="0">
                <a:solidFill>
                  <a:schemeClr val="tx1"/>
                </a:solidFill>
              </a:rPr>
              <a:t>	Eyes placed too horizontal 		Correct slightly slanted</a:t>
            </a:r>
          </a:p>
          <a:p>
            <a:pPr algn="l"/>
            <a:r>
              <a:rPr lang="en-US" sz="2000" i="1" dirty="0" smtClean="0">
                <a:solidFill>
                  <a:schemeClr val="tx1"/>
                </a:solidFill>
              </a:rPr>
              <a:t>		in the head			     placed eyes</a:t>
            </a:r>
          </a:p>
          <a:p>
            <a:pPr algn="l"/>
            <a:r>
              <a:rPr lang="en-US" sz="2400" i="1" dirty="0" smtClean="0">
                <a:solidFill>
                  <a:schemeClr val="tx1"/>
                </a:solidFill>
              </a:rPr>
              <a:t>         </a:t>
            </a:r>
          </a:p>
          <a:p>
            <a:pPr algn="l"/>
            <a:endParaRPr lang="en-US" sz="2400" i="1" dirty="0" smtClean="0">
              <a:solidFill>
                <a:schemeClr val="tx1"/>
              </a:solidFill>
            </a:endParaRPr>
          </a:p>
          <a:p>
            <a:pPr algn="l"/>
            <a:r>
              <a:rPr lang="en-US" sz="2400" i="1" dirty="0" smtClean="0"/>
              <a:t>)</a:t>
            </a:r>
            <a:endParaRPr lang="en-US" sz="2400" dirty="0" smtClean="0">
              <a:solidFill>
                <a:schemeClr val="bg2"/>
              </a:solidFill>
            </a:endParaRPr>
          </a:p>
        </p:txBody>
      </p:sp>
      <p:pic>
        <p:nvPicPr>
          <p:cNvPr id="8" name="Afbeelding 7" descr="oog stand minimaal schuin.jpg"/>
          <p:cNvPicPr>
            <a:picLocks noChangeAspect="1"/>
          </p:cNvPicPr>
          <p:nvPr/>
        </p:nvPicPr>
        <p:blipFill>
          <a:blip r:embed="rId3" cstate="print"/>
          <a:stretch>
            <a:fillRect/>
          </a:stretch>
        </p:blipFill>
        <p:spPr>
          <a:xfrm>
            <a:off x="1043608" y="1700808"/>
            <a:ext cx="2160240" cy="31856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Afbeelding 8" descr="verschillende uitrd. 3.JPG"/>
          <p:cNvPicPr>
            <a:picLocks noChangeAspect="1"/>
          </p:cNvPicPr>
          <p:nvPr/>
        </p:nvPicPr>
        <p:blipFill>
          <a:blip r:embed="rId4" cstate="print"/>
          <a:stretch>
            <a:fillRect/>
          </a:stretch>
        </p:blipFill>
        <p:spPr>
          <a:xfrm>
            <a:off x="4788024" y="1628800"/>
            <a:ext cx="3096344" cy="33661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32770" name="Rectangle 2"/>
          <p:cNvSpPr>
            <a:spLocks noGrp="1"/>
          </p:cNvSpPr>
          <p:nvPr>
            <p:ph type="body" idx="1"/>
          </p:nvPr>
        </p:nvSpPr>
        <p:spPr bwMode="auto">
          <a:xfrm>
            <a:off x="455613" y="1268413"/>
            <a:ext cx="8580437" cy="4681537"/>
          </a:xfrm>
          <a:noFill/>
          <a:ln w="12700">
            <a:miter lim="0"/>
            <a:headEnd/>
            <a:tailEnd/>
          </a:ln>
        </p:spPr>
        <p:txBody>
          <a:bodyPr vert="horz" wrap="square" lIns="50800" tIns="50800" rIns="50800" bIns="50800" numCol="1" anchor="t" anchorCtr="0" compatLnSpc="1">
            <a:prstTxWarp prst="textNoShape">
              <a:avLst/>
            </a:prstTxWarp>
          </a:bodyPr>
          <a:lstStyle/>
          <a:p>
            <a:pPr algn="l"/>
            <a:endParaRPr lang="en-US" sz="2800" i="1" dirty="0" smtClean="0">
              <a:solidFill>
                <a:schemeClr val="bg2"/>
              </a:solidFill>
            </a:endParaRPr>
          </a:p>
          <a:p>
            <a:pPr algn="l"/>
            <a:endParaRPr lang="en-US" sz="2800" i="1" dirty="0" smtClean="0">
              <a:solidFill>
                <a:schemeClr val="bg2"/>
              </a:solidFill>
            </a:endParaRPr>
          </a:p>
          <a:p>
            <a:pPr algn="l"/>
            <a:endParaRPr lang="en-US" sz="2800" i="1" dirty="0" smtClean="0">
              <a:solidFill>
                <a:schemeClr val="bg2"/>
              </a:solidFill>
            </a:endParaRPr>
          </a:p>
          <a:p>
            <a:endParaRPr lang="en-US" sz="2800" i="1" dirty="0" smtClean="0">
              <a:solidFill>
                <a:schemeClr val="bg2"/>
              </a:solidFill>
            </a:endParaRPr>
          </a:p>
          <a:p>
            <a:endParaRPr lang="en-US" sz="2800" i="1" dirty="0" smtClean="0">
              <a:solidFill>
                <a:schemeClr val="bg2"/>
              </a:solidFill>
            </a:endParaRPr>
          </a:p>
          <a:p>
            <a:pPr algn="l"/>
            <a:endParaRPr lang="en-US" sz="2800" i="1" dirty="0" smtClean="0">
              <a:solidFill>
                <a:schemeClr val="bg2"/>
              </a:solidFill>
            </a:endParaRPr>
          </a:p>
          <a:p>
            <a:pPr algn="l"/>
            <a:r>
              <a:rPr lang="en-US" i="1" dirty="0" smtClean="0">
                <a:solidFill>
                  <a:schemeClr val="bg2"/>
                </a:solidFill>
              </a:rPr>
              <a:t>	</a:t>
            </a:r>
          </a:p>
          <a:p>
            <a:pPr algn="l"/>
            <a:endParaRPr lang="en-US" i="1" dirty="0" smtClean="0">
              <a:solidFill>
                <a:schemeClr val="bg2"/>
              </a:solidFill>
            </a:endParaRPr>
          </a:p>
          <a:p>
            <a:pPr algn="l"/>
            <a:endParaRPr lang="en-US" i="1" dirty="0" smtClean="0">
              <a:solidFill>
                <a:schemeClr val="bg2"/>
              </a:solidFill>
            </a:endParaRPr>
          </a:p>
          <a:p>
            <a:pPr algn="l"/>
            <a:endParaRPr lang="en-US" i="1" dirty="0" smtClean="0">
              <a:solidFill>
                <a:schemeClr val="bg2"/>
              </a:solidFill>
            </a:endParaRPr>
          </a:p>
          <a:p>
            <a:r>
              <a:rPr lang="en-US" sz="2400" i="1" dirty="0" smtClean="0">
                <a:solidFill>
                  <a:schemeClr val="bg2"/>
                </a:solidFill>
              </a:rPr>
              <a:t>       </a:t>
            </a:r>
            <a:r>
              <a:rPr lang="en-US" sz="2400" i="1" dirty="0" smtClean="0">
                <a:solidFill>
                  <a:schemeClr val="tx1"/>
                </a:solidFill>
              </a:rPr>
              <a:t>Good color of the 	          	</a:t>
            </a:r>
            <a:endParaRPr lang="nl-NL" sz="2400" dirty="0" smtClean="0">
              <a:solidFill>
                <a:schemeClr val="tx1"/>
              </a:solidFill>
            </a:endParaRPr>
          </a:p>
          <a:p>
            <a:r>
              <a:rPr lang="en-US" sz="2400" i="1" dirty="0" smtClean="0">
                <a:solidFill>
                  <a:schemeClr val="tx1"/>
                </a:solidFill>
              </a:rPr>
              <a:t>           eye for brown	        	</a:t>
            </a:r>
            <a:endParaRPr lang="nl-NL" sz="2400" dirty="0" smtClean="0">
              <a:solidFill>
                <a:schemeClr val="tx1"/>
              </a:solidFill>
            </a:endParaRPr>
          </a:p>
          <a:p>
            <a:pPr algn="l"/>
            <a:endParaRPr lang="en-US" dirty="0" smtClean="0">
              <a:solidFill>
                <a:schemeClr val="bg2"/>
              </a:solidFill>
            </a:endParaRPr>
          </a:p>
        </p:txBody>
      </p:sp>
      <p:pic>
        <p:nvPicPr>
          <p:cNvPr id="6" name="Afbeelding 5" descr="Close up hoofd Beer klein.jpg"/>
          <p:cNvPicPr>
            <a:picLocks noChangeAspect="1"/>
          </p:cNvPicPr>
          <p:nvPr/>
        </p:nvPicPr>
        <p:blipFill>
          <a:blip r:embed="rId3" cstate="print"/>
          <a:stretch>
            <a:fillRect/>
          </a:stretch>
        </p:blipFill>
        <p:spPr>
          <a:xfrm>
            <a:off x="3275856" y="1916832"/>
            <a:ext cx="2088232" cy="2975731"/>
          </a:xfrm>
          <a:prstGeom prst="rect">
            <a:avLst/>
          </a:prstGeom>
        </p:spPr>
      </p:pic>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32770" name="Rectangle 2"/>
          <p:cNvSpPr>
            <a:spLocks noGrp="1"/>
          </p:cNvSpPr>
          <p:nvPr>
            <p:ph type="body" idx="1"/>
          </p:nvPr>
        </p:nvSpPr>
        <p:spPr bwMode="auto">
          <a:xfrm>
            <a:off x="455613" y="1268413"/>
            <a:ext cx="8580437" cy="4681537"/>
          </a:xfrm>
          <a:noFill/>
          <a:ln w="12700">
            <a:miter lim="0"/>
            <a:headEnd/>
            <a:tailEnd/>
          </a:ln>
        </p:spPr>
        <p:txBody>
          <a:bodyPr vert="horz" wrap="square" lIns="50800" tIns="50800" rIns="50800" bIns="50800" numCol="1" anchor="t" anchorCtr="0" compatLnSpc="1">
            <a:prstTxWarp prst="textNoShape">
              <a:avLst/>
            </a:prstTxWarp>
          </a:bodyPr>
          <a:lstStyle/>
          <a:p>
            <a:pPr algn="l"/>
            <a:endParaRPr lang="en-US" sz="2800" i="1" dirty="0" smtClean="0">
              <a:solidFill>
                <a:schemeClr val="bg2"/>
              </a:solidFill>
            </a:endParaRPr>
          </a:p>
          <a:p>
            <a:pPr algn="l"/>
            <a:endParaRPr lang="en-US" sz="2800" i="1" dirty="0" smtClean="0">
              <a:solidFill>
                <a:schemeClr val="bg2"/>
              </a:solidFill>
            </a:endParaRPr>
          </a:p>
          <a:p>
            <a:pPr algn="l"/>
            <a:endParaRPr lang="en-US" sz="2800" i="1" dirty="0" smtClean="0">
              <a:solidFill>
                <a:schemeClr val="bg2"/>
              </a:solidFill>
            </a:endParaRPr>
          </a:p>
          <a:p>
            <a:endParaRPr lang="en-US" sz="2800" i="1" dirty="0" smtClean="0">
              <a:solidFill>
                <a:schemeClr val="bg2"/>
              </a:solidFill>
            </a:endParaRPr>
          </a:p>
          <a:p>
            <a:endParaRPr lang="en-US" sz="2800" i="1" dirty="0" smtClean="0">
              <a:solidFill>
                <a:schemeClr val="bg2"/>
              </a:solidFill>
            </a:endParaRPr>
          </a:p>
          <a:p>
            <a:pPr algn="l"/>
            <a:endParaRPr lang="en-US" sz="2800" i="1" dirty="0" smtClean="0">
              <a:solidFill>
                <a:schemeClr val="bg2"/>
              </a:solidFill>
            </a:endParaRPr>
          </a:p>
          <a:p>
            <a:pPr algn="l"/>
            <a:r>
              <a:rPr lang="en-US" i="1" dirty="0" smtClean="0">
                <a:solidFill>
                  <a:schemeClr val="bg2"/>
                </a:solidFill>
              </a:rPr>
              <a:t>	</a:t>
            </a:r>
          </a:p>
          <a:p>
            <a:pPr algn="l"/>
            <a:endParaRPr lang="en-US" i="1" dirty="0" smtClean="0">
              <a:solidFill>
                <a:schemeClr val="bg2"/>
              </a:solidFill>
            </a:endParaRPr>
          </a:p>
          <a:p>
            <a:pPr algn="l"/>
            <a:endParaRPr lang="en-US" i="1" dirty="0" smtClean="0">
              <a:solidFill>
                <a:schemeClr val="bg2"/>
              </a:solidFill>
            </a:endParaRPr>
          </a:p>
          <a:p>
            <a:pPr algn="l"/>
            <a:endParaRPr lang="en-US" i="1" dirty="0" smtClean="0">
              <a:solidFill>
                <a:schemeClr val="bg2"/>
              </a:solidFill>
            </a:endParaRPr>
          </a:p>
          <a:p>
            <a:pPr algn="l"/>
            <a:r>
              <a:rPr lang="en-US" sz="2400" i="1" dirty="0" smtClean="0">
                <a:solidFill>
                  <a:schemeClr val="bg2"/>
                </a:solidFill>
              </a:rPr>
              <a:t>       </a:t>
            </a:r>
            <a:r>
              <a:rPr lang="en-US" sz="2400" i="1" dirty="0" smtClean="0">
                <a:solidFill>
                  <a:schemeClr val="tx1"/>
                </a:solidFill>
              </a:rPr>
              <a:t>Acceptable color of the 	Too light color of the	</a:t>
            </a:r>
            <a:endParaRPr lang="nl-NL" sz="2400" dirty="0" smtClean="0">
              <a:solidFill>
                <a:schemeClr val="tx1"/>
              </a:solidFill>
            </a:endParaRPr>
          </a:p>
          <a:p>
            <a:pPr algn="l"/>
            <a:r>
              <a:rPr lang="en-US" sz="2400" i="1" dirty="0" smtClean="0">
                <a:solidFill>
                  <a:schemeClr val="tx1"/>
                </a:solidFill>
              </a:rPr>
              <a:t>           eye for brown	        	    eye for brown</a:t>
            </a:r>
            <a:endParaRPr lang="nl-NL" sz="2400" dirty="0" smtClean="0">
              <a:solidFill>
                <a:schemeClr val="tx1"/>
              </a:solidFill>
            </a:endParaRPr>
          </a:p>
          <a:p>
            <a:pPr algn="l"/>
            <a:endParaRPr lang="en-US" dirty="0" smtClean="0">
              <a:solidFill>
                <a:schemeClr val="bg2"/>
              </a:solidFill>
            </a:endParaRPr>
          </a:p>
        </p:txBody>
      </p:sp>
      <p:pic>
        <p:nvPicPr>
          <p:cNvPr id="5" name="Afbeelding 4" descr="14 (1).jpg"/>
          <p:cNvPicPr>
            <a:picLocks noChangeAspect="1"/>
          </p:cNvPicPr>
          <p:nvPr/>
        </p:nvPicPr>
        <p:blipFill>
          <a:blip r:embed="rId3" cstate="print"/>
          <a:stretch>
            <a:fillRect/>
          </a:stretch>
        </p:blipFill>
        <p:spPr>
          <a:xfrm>
            <a:off x="5148064" y="1988840"/>
            <a:ext cx="2413528" cy="2952328"/>
          </a:xfrm>
          <a:prstGeom prst="rect">
            <a:avLst/>
          </a:prstGeom>
        </p:spPr>
      </p:pic>
      <p:pic>
        <p:nvPicPr>
          <p:cNvPr id="8" name="Afbeelding 7" descr="forse hond met veel lip.jpg"/>
          <p:cNvPicPr>
            <a:picLocks noChangeAspect="1"/>
          </p:cNvPicPr>
          <p:nvPr/>
        </p:nvPicPr>
        <p:blipFill>
          <a:blip r:embed="rId4" cstate="print"/>
          <a:srcRect b="14286"/>
          <a:stretch>
            <a:fillRect/>
          </a:stretch>
        </p:blipFill>
        <p:spPr>
          <a:xfrm>
            <a:off x="1259632" y="2038344"/>
            <a:ext cx="2664296" cy="2830815"/>
          </a:xfrm>
          <a:prstGeom prst="rect">
            <a:avLst/>
          </a:prstGeom>
        </p:spPr>
      </p:pic>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32770" name="Rectangle 2"/>
          <p:cNvSpPr>
            <a:spLocks noGrp="1"/>
          </p:cNvSpPr>
          <p:nvPr>
            <p:ph type="body" idx="1"/>
          </p:nvPr>
        </p:nvSpPr>
        <p:spPr bwMode="auto">
          <a:xfrm>
            <a:off x="455613" y="1268413"/>
            <a:ext cx="8580437" cy="4681537"/>
          </a:xfrm>
          <a:noFill/>
          <a:ln w="12700">
            <a:miter lim="0"/>
            <a:headEnd/>
            <a:tailEnd/>
          </a:ln>
        </p:spPr>
        <p:txBody>
          <a:bodyPr vert="horz" wrap="square" lIns="50800" tIns="50800" rIns="50800" bIns="50800" numCol="1" anchor="t" anchorCtr="0" compatLnSpc="1">
            <a:prstTxWarp prst="textNoShape">
              <a:avLst/>
            </a:prstTxWarp>
          </a:bodyPr>
          <a:lstStyle/>
          <a:p>
            <a:pPr algn="l"/>
            <a:endParaRPr lang="en-US" sz="2800" i="1" dirty="0" smtClean="0">
              <a:solidFill>
                <a:schemeClr val="bg2"/>
              </a:solidFill>
            </a:endParaRPr>
          </a:p>
          <a:p>
            <a:pPr algn="l"/>
            <a:endParaRPr lang="en-US" sz="2800" i="1" dirty="0" smtClean="0">
              <a:solidFill>
                <a:schemeClr val="bg2"/>
              </a:solidFill>
            </a:endParaRPr>
          </a:p>
          <a:p>
            <a:pPr algn="l"/>
            <a:endParaRPr lang="en-US" sz="2800" i="1" dirty="0" smtClean="0">
              <a:solidFill>
                <a:schemeClr val="bg2"/>
              </a:solidFill>
            </a:endParaRPr>
          </a:p>
          <a:p>
            <a:endParaRPr lang="en-US" sz="2800" i="1" dirty="0" smtClean="0">
              <a:solidFill>
                <a:schemeClr val="bg2"/>
              </a:solidFill>
            </a:endParaRPr>
          </a:p>
          <a:p>
            <a:endParaRPr lang="en-US" sz="2800" i="1" dirty="0" smtClean="0">
              <a:solidFill>
                <a:schemeClr val="bg2"/>
              </a:solidFill>
            </a:endParaRPr>
          </a:p>
          <a:p>
            <a:pPr algn="l"/>
            <a:endParaRPr lang="en-US" sz="2800" i="1" dirty="0" smtClean="0">
              <a:solidFill>
                <a:schemeClr val="bg2"/>
              </a:solidFill>
            </a:endParaRPr>
          </a:p>
          <a:p>
            <a:pPr algn="l"/>
            <a:r>
              <a:rPr lang="en-US" i="1" dirty="0" smtClean="0">
                <a:solidFill>
                  <a:schemeClr val="bg2"/>
                </a:solidFill>
              </a:rPr>
              <a:t>	</a:t>
            </a:r>
          </a:p>
          <a:p>
            <a:pPr algn="l"/>
            <a:endParaRPr lang="en-US" i="1" dirty="0" smtClean="0">
              <a:solidFill>
                <a:schemeClr val="bg2"/>
              </a:solidFill>
            </a:endParaRPr>
          </a:p>
          <a:p>
            <a:pPr algn="l"/>
            <a:endParaRPr lang="en-US" i="1" dirty="0" smtClean="0">
              <a:solidFill>
                <a:schemeClr val="bg2"/>
              </a:solidFill>
            </a:endParaRPr>
          </a:p>
          <a:p>
            <a:pPr algn="l"/>
            <a:endParaRPr lang="en-US" i="1" dirty="0" smtClean="0">
              <a:solidFill>
                <a:schemeClr val="bg2"/>
              </a:solidFill>
            </a:endParaRPr>
          </a:p>
          <a:p>
            <a:r>
              <a:rPr lang="en-US" sz="2400" i="1" dirty="0" smtClean="0">
                <a:solidFill>
                  <a:schemeClr val="bg2"/>
                </a:solidFill>
              </a:rPr>
              <a:t>       </a:t>
            </a:r>
            <a:r>
              <a:rPr lang="en-US" sz="2400" i="1" dirty="0" smtClean="0">
                <a:solidFill>
                  <a:schemeClr val="tx1"/>
                </a:solidFill>
              </a:rPr>
              <a:t>Good color of the 	          	</a:t>
            </a:r>
            <a:endParaRPr lang="nl-NL" sz="2400" dirty="0" smtClean="0">
              <a:solidFill>
                <a:schemeClr val="tx1"/>
              </a:solidFill>
            </a:endParaRPr>
          </a:p>
          <a:p>
            <a:r>
              <a:rPr lang="en-US" sz="2400" i="1" dirty="0" smtClean="0">
                <a:solidFill>
                  <a:schemeClr val="tx1"/>
                </a:solidFill>
              </a:rPr>
              <a:t>      eye for black	        	</a:t>
            </a:r>
            <a:endParaRPr lang="nl-NL" sz="2400" dirty="0" smtClean="0">
              <a:solidFill>
                <a:schemeClr val="tx1"/>
              </a:solidFill>
            </a:endParaRPr>
          </a:p>
          <a:p>
            <a:pPr algn="l"/>
            <a:endParaRPr lang="en-US" dirty="0" smtClean="0">
              <a:solidFill>
                <a:schemeClr val="bg2"/>
              </a:solidFill>
            </a:endParaRPr>
          </a:p>
        </p:txBody>
      </p:sp>
      <p:pic>
        <p:nvPicPr>
          <p:cNvPr id="7" name="Afbeelding 6" descr="hoofd wetterhoun (2).JPG"/>
          <p:cNvPicPr>
            <a:picLocks noChangeAspect="1"/>
          </p:cNvPicPr>
          <p:nvPr/>
        </p:nvPicPr>
        <p:blipFill>
          <a:blip r:embed="rId3" cstate="print"/>
          <a:stretch>
            <a:fillRect/>
          </a:stretch>
        </p:blipFill>
        <p:spPr>
          <a:xfrm>
            <a:off x="1835696" y="1484784"/>
            <a:ext cx="4753801" cy="3168352"/>
          </a:xfrm>
          <a:prstGeom prst="rect">
            <a:avLst/>
          </a:prstGeom>
        </p:spPr>
      </p:pic>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32770" name="Rectangle 2"/>
          <p:cNvSpPr>
            <a:spLocks noGrp="1"/>
          </p:cNvSpPr>
          <p:nvPr>
            <p:ph type="body" idx="1"/>
          </p:nvPr>
        </p:nvSpPr>
        <p:spPr bwMode="auto">
          <a:xfrm>
            <a:off x="455613" y="1268413"/>
            <a:ext cx="8580437" cy="4681537"/>
          </a:xfrm>
          <a:noFill/>
          <a:ln w="12700">
            <a:miter lim="0"/>
            <a:headEnd/>
            <a:tailEnd/>
          </a:ln>
        </p:spPr>
        <p:txBody>
          <a:bodyPr vert="horz" wrap="square" lIns="50800" tIns="50800" rIns="50800" bIns="50800" numCol="1" anchor="t" anchorCtr="0" compatLnSpc="1">
            <a:prstTxWarp prst="textNoShape">
              <a:avLst/>
            </a:prstTxWarp>
          </a:bodyPr>
          <a:lstStyle/>
          <a:p>
            <a:pPr algn="l"/>
            <a:endParaRPr lang="en-US" sz="2800" i="1" dirty="0" smtClean="0">
              <a:solidFill>
                <a:schemeClr val="bg2"/>
              </a:solidFill>
            </a:endParaRPr>
          </a:p>
          <a:p>
            <a:pPr algn="l"/>
            <a:endParaRPr lang="en-US" sz="2800" i="1" dirty="0" smtClean="0">
              <a:solidFill>
                <a:schemeClr val="bg2"/>
              </a:solidFill>
            </a:endParaRPr>
          </a:p>
          <a:p>
            <a:pPr algn="l"/>
            <a:endParaRPr lang="en-US" sz="2800" i="1" dirty="0" smtClean="0">
              <a:solidFill>
                <a:schemeClr val="bg2"/>
              </a:solidFill>
            </a:endParaRPr>
          </a:p>
          <a:p>
            <a:endParaRPr lang="en-US" sz="2800" i="1" dirty="0" smtClean="0">
              <a:solidFill>
                <a:schemeClr val="bg2"/>
              </a:solidFill>
            </a:endParaRPr>
          </a:p>
          <a:p>
            <a:endParaRPr lang="en-US" sz="2800" i="1" dirty="0" smtClean="0">
              <a:solidFill>
                <a:schemeClr val="bg2"/>
              </a:solidFill>
            </a:endParaRPr>
          </a:p>
          <a:p>
            <a:pPr algn="l"/>
            <a:endParaRPr lang="en-US" sz="2800" i="1" dirty="0" smtClean="0">
              <a:solidFill>
                <a:schemeClr val="bg2"/>
              </a:solidFill>
            </a:endParaRPr>
          </a:p>
          <a:p>
            <a:pPr algn="l"/>
            <a:r>
              <a:rPr lang="en-US" i="1" dirty="0" smtClean="0">
                <a:solidFill>
                  <a:schemeClr val="bg2"/>
                </a:solidFill>
              </a:rPr>
              <a:t>	</a:t>
            </a:r>
          </a:p>
          <a:p>
            <a:pPr algn="l"/>
            <a:endParaRPr lang="en-US" i="1" dirty="0" smtClean="0">
              <a:solidFill>
                <a:schemeClr val="bg2"/>
              </a:solidFill>
            </a:endParaRPr>
          </a:p>
          <a:p>
            <a:pPr algn="l"/>
            <a:endParaRPr lang="en-US" i="1" dirty="0" smtClean="0">
              <a:solidFill>
                <a:schemeClr val="bg2"/>
              </a:solidFill>
            </a:endParaRPr>
          </a:p>
          <a:p>
            <a:pPr algn="l"/>
            <a:endParaRPr lang="en-US" i="1" dirty="0" smtClean="0">
              <a:solidFill>
                <a:schemeClr val="bg2"/>
              </a:solidFill>
            </a:endParaRPr>
          </a:p>
          <a:p>
            <a:pPr algn="l"/>
            <a:r>
              <a:rPr lang="en-US" sz="2400" i="1" dirty="0" smtClean="0">
                <a:solidFill>
                  <a:schemeClr val="bg2"/>
                </a:solidFill>
              </a:rPr>
              <a:t>       </a:t>
            </a:r>
            <a:r>
              <a:rPr lang="en-US" sz="2400" i="1" dirty="0" smtClean="0">
                <a:solidFill>
                  <a:schemeClr val="tx1"/>
                </a:solidFill>
              </a:rPr>
              <a:t>Acceptable color of the 	Too light color of the	</a:t>
            </a:r>
            <a:endParaRPr lang="nl-NL" sz="2400" dirty="0" smtClean="0">
              <a:solidFill>
                <a:schemeClr val="tx1"/>
              </a:solidFill>
            </a:endParaRPr>
          </a:p>
          <a:p>
            <a:pPr algn="l"/>
            <a:r>
              <a:rPr lang="en-US" sz="2400" i="1" dirty="0" smtClean="0">
                <a:solidFill>
                  <a:schemeClr val="tx1"/>
                </a:solidFill>
              </a:rPr>
              <a:t>           eye for black	        	    	     eye for black</a:t>
            </a:r>
            <a:endParaRPr lang="nl-NL" sz="2400" dirty="0" smtClean="0">
              <a:solidFill>
                <a:schemeClr val="tx1"/>
              </a:solidFill>
            </a:endParaRPr>
          </a:p>
          <a:p>
            <a:pPr algn="l"/>
            <a:endParaRPr lang="en-US" dirty="0" smtClean="0">
              <a:solidFill>
                <a:schemeClr val="bg2"/>
              </a:solidFill>
            </a:endParaRPr>
          </a:p>
        </p:txBody>
      </p:sp>
      <p:pic>
        <p:nvPicPr>
          <p:cNvPr id="7" name="Afbeelding 6" descr="oogkleur bruinverervende teef.jpg"/>
          <p:cNvPicPr>
            <a:picLocks noChangeAspect="1"/>
          </p:cNvPicPr>
          <p:nvPr/>
        </p:nvPicPr>
        <p:blipFill>
          <a:blip r:embed="rId3" cstate="print"/>
          <a:stretch>
            <a:fillRect/>
          </a:stretch>
        </p:blipFill>
        <p:spPr>
          <a:xfrm>
            <a:off x="1187624" y="2060848"/>
            <a:ext cx="2691579" cy="2592288"/>
          </a:xfrm>
          <a:prstGeom prst="rect">
            <a:avLst/>
          </a:prstGeom>
        </p:spPr>
      </p:pic>
      <p:pic>
        <p:nvPicPr>
          <p:cNvPr id="9" name="Afbeelding 8" descr="Verliefd op de baas klein.jpg"/>
          <p:cNvPicPr>
            <a:picLocks noChangeAspect="1"/>
          </p:cNvPicPr>
          <p:nvPr/>
        </p:nvPicPr>
        <p:blipFill>
          <a:blip r:embed="rId4" cstate="print"/>
          <a:stretch>
            <a:fillRect/>
          </a:stretch>
        </p:blipFill>
        <p:spPr>
          <a:xfrm>
            <a:off x="5004048" y="2204864"/>
            <a:ext cx="2611491" cy="2448272"/>
          </a:xfrm>
          <a:prstGeom prst="rect">
            <a:avLst/>
          </a:prstGeom>
        </p:spPr>
      </p:pic>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34818" name="Rectangle 2"/>
          <p:cNvSpPr>
            <a:spLocks noGrp="1"/>
          </p:cNvSpPr>
          <p:nvPr>
            <p:ph type="body" idx="1"/>
          </p:nvPr>
        </p:nvSpPr>
        <p:spPr bwMode="auto">
          <a:xfrm>
            <a:off x="455613" y="1268413"/>
            <a:ext cx="8229600" cy="4681537"/>
          </a:xfrm>
          <a:noFill/>
          <a:ln w="12700">
            <a:miter lim="0"/>
            <a:headEnd/>
            <a:tailEnd/>
          </a:ln>
        </p:spPr>
        <p:txBody>
          <a:bodyPr vert="horz" wrap="square" lIns="50800" tIns="50800" rIns="50800" bIns="50800" numCol="1" anchor="t" anchorCtr="0" compatLnSpc="1">
            <a:prstTxWarp prst="textNoShape">
              <a:avLst/>
            </a:prstTxWarp>
          </a:bodyPr>
          <a:lstStyle/>
          <a:p>
            <a:pPr algn="l"/>
            <a:r>
              <a:rPr lang="en-US" sz="2800" b="1" i="1" u="sng" dirty="0" smtClean="0">
                <a:solidFill>
                  <a:schemeClr val="tx1"/>
                </a:solidFill>
              </a:rPr>
              <a:t>Leathers / ears</a:t>
            </a:r>
            <a:endParaRPr lang="nl-NL" sz="2800" u="sng" dirty="0" smtClean="0">
              <a:solidFill>
                <a:schemeClr val="tx1"/>
              </a:solidFill>
            </a:endParaRPr>
          </a:p>
          <a:p>
            <a:pPr algn="l"/>
            <a:r>
              <a:rPr lang="en-US" sz="2800" i="1" dirty="0" smtClean="0">
                <a:solidFill>
                  <a:schemeClr val="tx1"/>
                </a:solidFill>
              </a:rPr>
              <a:t>Set rather low. </a:t>
            </a:r>
          </a:p>
          <a:p>
            <a:pPr algn="l"/>
            <a:r>
              <a:rPr lang="en-US" sz="2800" i="1" dirty="0" smtClean="0">
                <a:solidFill>
                  <a:schemeClr val="tx1"/>
                </a:solidFill>
              </a:rPr>
              <a:t>The auricle is so little developed that ears hang flat </a:t>
            </a:r>
          </a:p>
          <a:p>
            <a:pPr algn="l"/>
            <a:r>
              <a:rPr lang="en-US" sz="2800" i="1" dirty="0" smtClean="0">
                <a:solidFill>
                  <a:schemeClr val="tx1"/>
                </a:solidFill>
              </a:rPr>
              <a:t>along the head without any break. </a:t>
            </a:r>
          </a:p>
          <a:p>
            <a:pPr algn="l"/>
            <a:r>
              <a:rPr lang="en-US" sz="2800" i="1" dirty="0" smtClean="0">
                <a:solidFill>
                  <a:schemeClr val="tx1"/>
                </a:solidFill>
              </a:rPr>
              <a:t>Objectionable are strongly developed auricles with </a:t>
            </a:r>
          </a:p>
          <a:p>
            <a:pPr algn="l"/>
            <a:r>
              <a:rPr lang="en-US" sz="2800" i="1" dirty="0" smtClean="0">
                <a:solidFill>
                  <a:schemeClr val="tx1"/>
                </a:solidFill>
              </a:rPr>
              <a:t>the break not immediately at the set, but further </a:t>
            </a:r>
          </a:p>
          <a:p>
            <a:pPr algn="l"/>
            <a:r>
              <a:rPr lang="en-US" sz="2800" i="1" dirty="0" smtClean="0">
                <a:solidFill>
                  <a:schemeClr val="tx1"/>
                </a:solidFill>
              </a:rPr>
              <a:t>down causing the ear lobe not to hang close to the </a:t>
            </a:r>
          </a:p>
          <a:p>
            <a:pPr algn="l"/>
            <a:r>
              <a:rPr lang="en-US" sz="2800" i="1" dirty="0" smtClean="0">
                <a:solidFill>
                  <a:schemeClr val="tx1"/>
                </a:solidFill>
              </a:rPr>
              <a:t>head. </a:t>
            </a:r>
          </a:p>
        </p:txBody>
      </p:sp>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34818" name="Rectangle 2"/>
          <p:cNvSpPr>
            <a:spLocks noGrp="1"/>
          </p:cNvSpPr>
          <p:nvPr>
            <p:ph type="body" idx="1"/>
          </p:nvPr>
        </p:nvSpPr>
        <p:spPr bwMode="auto">
          <a:xfrm>
            <a:off x="455613" y="1268413"/>
            <a:ext cx="8229600" cy="4681537"/>
          </a:xfrm>
          <a:noFill/>
          <a:ln w="12700">
            <a:miter lim="0"/>
            <a:headEnd/>
            <a:tailEnd/>
          </a:ln>
        </p:spPr>
        <p:txBody>
          <a:bodyPr vert="horz" wrap="square" lIns="50800" tIns="50800" rIns="50800" bIns="50800" numCol="1" anchor="t" anchorCtr="0" compatLnSpc="1">
            <a:prstTxWarp prst="textNoShape">
              <a:avLst/>
            </a:prstTxWarp>
          </a:bodyPr>
          <a:lstStyle/>
          <a:p>
            <a:pPr algn="l"/>
            <a:r>
              <a:rPr lang="en-US" sz="2800" b="1" i="1" u="sng" dirty="0" smtClean="0">
                <a:solidFill>
                  <a:schemeClr val="tx1"/>
                </a:solidFill>
              </a:rPr>
              <a:t>Leathers / ears (2)</a:t>
            </a:r>
            <a:endParaRPr lang="nl-NL" sz="2800" u="sng" dirty="0" smtClean="0">
              <a:solidFill>
                <a:schemeClr val="tx1"/>
              </a:solidFill>
            </a:endParaRPr>
          </a:p>
          <a:p>
            <a:pPr algn="l"/>
            <a:r>
              <a:rPr lang="en-US" sz="2800" i="1" dirty="0" smtClean="0">
                <a:solidFill>
                  <a:schemeClr val="tx1"/>
                </a:solidFill>
              </a:rPr>
              <a:t>The ears are moderately long and have the form of </a:t>
            </a:r>
          </a:p>
          <a:p>
            <a:pPr algn="l"/>
            <a:r>
              <a:rPr lang="en-US" sz="2800" i="1" dirty="0" smtClean="0">
                <a:solidFill>
                  <a:schemeClr val="tx1"/>
                </a:solidFill>
              </a:rPr>
              <a:t>a mason’s trowel. </a:t>
            </a:r>
          </a:p>
          <a:p>
            <a:pPr algn="l"/>
            <a:r>
              <a:rPr lang="en-US" sz="2800" i="1" dirty="0" smtClean="0">
                <a:solidFill>
                  <a:schemeClr val="tx1"/>
                </a:solidFill>
              </a:rPr>
              <a:t>The coating of the ear is a typical characteristic of </a:t>
            </a:r>
          </a:p>
          <a:p>
            <a:pPr algn="l"/>
            <a:r>
              <a:rPr lang="en-US" sz="2800" i="1" dirty="0" smtClean="0">
                <a:solidFill>
                  <a:schemeClr val="tx1"/>
                </a:solidFill>
              </a:rPr>
              <a:t>the breed. It is curled, rather long at the set of </a:t>
            </a:r>
          </a:p>
          <a:p>
            <a:pPr algn="l"/>
            <a:r>
              <a:rPr lang="en-US" sz="2800" i="1" dirty="0" smtClean="0">
                <a:solidFill>
                  <a:schemeClr val="tx1"/>
                </a:solidFill>
              </a:rPr>
              <a:t>the ear, decreasing in length to the lower 1/3 part </a:t>
            </a:r>
          </a:p>
          <a:p>
            <a:pPr algn="l"/>
            <a:r>
              <a:rPr lang="en-US" sz="2800" i="1" dirty="0" smtClean="0">
                <a:solidFill>
                  <a:schemeClr val="tx1"/>
                </a:solidFill>
              </a:rPr>
              <a:t>where the ear is covered with short hair.</a:t>
            </a:r>
            <a:endParaRPr lang="en-GB" sz="2800" i="1" dirty="0" smtClean="0">
              <a:solidFill>
                <a:schemeClr val="tx1"/>
              </a:solidFill>
            </a:endParaRPr>
          </a:p>
        </p:txBody>
      </p:sp>
    </p:spTree>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34818" name="Rectangle 2"/>
          <p:cNvSpPr>
            <a:spLocks noGrp="1"/>
          </p:cNvSpPr>
          <p:nvPr>
            <p:ph type="body" idx="1"/>
          </p:nvPr>
        </p:nvSpPr>
        <p:spPr bwMode="auto">
          <a:xfrm>
            <a:off x="455613" y="1268413"/>
            <a:ext cx="8229600" cy="4681537"/>
          </a:xfrm>
          <a:noFill/>
          <a:ln w="12700">
            <a:miter lim="0"/>
            <a:headEnd/>
            <a:tailEnd/>
          </a:ln>
        </p:spPr>
        <p:txBody>
          <a:bodyPr vert="horz" wrap="square" lIns="50800" tIns="50800" rIns="50800" bIns="50800" numCol="1" anchor="t" anchorCtr="0" compatLnSpc="1">
            <a:prstTxWarp prst="textNoShape">
              <a:avLst/>
            </a:prstTxWarp>
          </a:bodyPr>
          <a:lstStyle/>
          <a:p>
            <a:pPr algn="l"/>
            <a:r>
              <a:rPr lang="nl-NL" sz="2800" b="1" i="1" u="sng" dirty="0" smtClean="0">
                <a:solidFill>
                  <a:schemeClr val="tx1"/>
                </a:solidFill>
              </a:rPr>
              <a:t>Ear set</a:t>
            </a:r>
            <a:endParaRPr lang="en-GB" sz="2800" i="1" dirty="0" smtClean="0">
              <a:solidFill>
                <a:schemeClr val="tx1"/>
              </a:solidFill>
            </a:endParaRPr>
          </a:p>
          <a:p>
            <a:pPr algn="l"/>
            <a:endParaRPr lang="en-GB" sz="2800" dirty="0" smtClean="0">
              <a:solidFill>
                <a:schemeClr val="tx1"/>
              </a:solidFill>
            </a:endParaRPr>
          </a:p>
          <a:p>
            <a:pPr algn="l"/>
            <a:r>
              <a:rPr lang="en-GB" sz="2400" dirty="0" smtClean="0">
                <a:solidFill>
                  <a:schemeClr val="tx1"/>
                </a:solidFill>
              </a:rPr>
              <a:t>And, of course, ask for the dog</a:t>
            </a:r>
            <a:r>
              <a:rPr lang="en-GB" altLang="en-US" sz="2400" dirty="0" smtClean="0">
                <a:solidFill>
                  <a:schemeClr val="tx1"/>
                </a:solidFill>
              </a:rPr>
              <a:t>’</a:t>
            </a:r>
            <a:r>
              <a:rPr lang="en-GB" sz="2400" dirty="0" smtClean="0">
                <a:solidFill>
                  <a:schemeClr val="tx1"/>
                </a:solidFill>
              </a:rPr>
              <a:t>s attention. When the ears</a:t>
            </a:r>
          </a:p>
          <a:p>
            <a:pPr algn="l"/>
            <a:r>
              <a:rPr lang="en-GB" sz="2400" dirty="0" smtClean="0">
                <a:solidFill>
                  <a:schemeClr val="tx1"/>
                </a:solidFill>
              </a:rPr>
              <a:t>are perked up, the ears shouldn</a:t>
            </a:r>
            <a:r>
              <a:rPr lang="en-GB" altLang="en-US" sz="2400" dirty="0" smtClean="0">
                <a:solidFill>
                  <a:schemeClr val="tx1"/>
                </a:solidFill>
              </a:rPr>
              <a:t>’</a:t>
            </a:r>
            <a:r>
              <a:rPr lang="en-GB" sz="2400" dirty="0" smtClean="0">
                <a:solidFill>
                  <a:schemeClr val="tx1"/>
                </a:solidFill>
              </a:rPr>
              <a:t>t be higher than the skull.</a:t>
            </a:r>
          </a:p>
          <a:p>
            <a:pPr algn="l"/>
            <a:endParaRPr lang="en-GB" sz="2400" dirty="0" smtClean="0">
              <a:solidFill>
                <a:schemeClr val="tx1"/>
              </a:solidFill>
            </a:endParaRPr>
          </a:p>
          <a:p>
            <a:pPr algn="l"/>
            <a:endParaRPr lang="en-GB" sz="2400" dirty="0" smtClean="0">
              <a:solidFill>
                <a:schemeClr val="tx1"/>
              </a:solidFill>
            </a:endParaRPr>
          </a:p>
          <a:p>
            <a:pPr algn="l"/>
            <a:endParaRPr lang="en-GB" sz="2800" dirty="0" smtClean="0">
              <a:solidFill>
                <a:schemeClr val="tx1"/>
              </a:solidFill>
            </a:endParaRPr>
          </a:p>
          <a:p>
            <a:pPr algn="l"/>
            <a:endParaRPr lang="en-GB" sz="2800" dirty="0" smtClean="0">
              <a:solidFill>
                <a:schemeClr val="tx1"/>
              </a:solidFill>
            </a:endParaRPr>
          </a:p>
          <a:p>
            <a:pPr algn="l"/>
            <a:endParaRPr lang="en-GB" sz="2800" dirty="0" smtClean="0">
              <a:solidFill>
                <a:schemeClr val="tx1"/>
              </a:solidFill>
            </a:endParaRPr>
          </a:p>
          <a:p>
            <a:pPr algn="l"/>
            <a:endParaRPr lang="en-GB" sz="2800" dirty="0" smtClean="0">
              <a:solidFill>
                <a:schemeClr val="tx1"/>
              </a:solidFill>
            </a:endParaRPr>
          </a:p>
          <a:p>
            <a:pPr algn="l"/>
            <a:r>
              <a:rPr lang="en-GB" dirty="0" smtClean="0">
                <a:solidFill>
                  <a:schemeClr val="tx1"/>
                </a:solidFill>
              </a:rPr>
              <a:t>        Good </a:t>
            </a:r>
            <a:r>
              <a:rPr lang="en-GB" dirty="0" err="1" smtClean="0">
                <a:solidFill>
                  <a:schemeClr val="tx1"/>
                </a:solidFill>
              </a:rPr>
              <a:t>earset</a:t>
            </a:r>
            <a:r>
              <a:rPr lang="en-GB" dirty="0" smtClean="0">
                <a:solidFill>
                  <a:schemeClr val="tx1"/>
                </a:solidFill>
              </a:rPr>
              <a:t>	                      Too high </a:t>
            </a:r>
            <a:r>
              <a:rPr lang="en-GB" dirty="0" err="1" smtClean="0">
                <a:solidFill>
                  <a:schemeClr val="tx1"/>
                </a:solidFill>
              </a:rPr>
              <a:t>earset</a:t>
            </a:r>
            <a:r>
              <a:rPr lang="en-GB" dirty="0" smtClean="0">
                <a:solidFill>
                  <a:schemeClr val="tx1"/>
                </a:solidFill>
              </a:rPr>
              <a:t>                    Too low </a:t>
            </a:r>
            <a:r>
              <a:rPr lang="en-GB" dirty="0" err="1" smtClean="0">
                <a:solidFill>
                  <a:schemeClr val="tx1"/>
                </a:solidFill>
              </a:rPr>
              <a:t>earset</a:t>
            </a:r>
            <a:endParaRPr lang="en-GB" dirty="0" smtClean="0">
              <a:solidFill>
                <a:schemeClr val="tx1"/>
              </a:solidFill>
            </a:endParaRPr>
          </a:p>
          <a:p>
            <a:pPr algn="l"/>
            <a:r>
              <a:rPr lang="en-GB" dirty="0" smtClean="0">
                <a:solidFill>
                  <a:schemeClr val="tx1"/>
                </a:solidFill>
              </a:rPr>
              <a:t>			</a:t>
            </a:r>
            <a:endParaRPr lang="en-GB" sz="2800" dirty="0" smtClean="0">
              <a:solidFill>
                <a:schemeClr val="bg2"/>
              </a:solidFill>
            </a:endParaRPr>
          </a:p>
        </p:txBody>
      </p:sp>
      <p:pic>
        <p:nvPicPr>
          <p:cNvPr id="8" name="Afbeelding 7" descr="hoge ooraanzet2.jpg"/>
          <p:cNvPicPr>
            <a:picLocks noChangeAspect="1"/>
          </p:cNvPicPr>
          <p:nvPr/>
        </p:nvPicPr>
        <p:blipFill>
          <a:blip r:embed="rId3" cstate="print"/>
          <a:srcRect l="29588" b="35646"/>
          <a:stretch>
            <a:fillRect/>
          </a:stretch>
        </p:blipFill>
        <p:spPr>
          <a:xfrm>
            <a:off x="3347864" y="3356992"/>
            <a:ext cx="2160794" cy="1872208"/>
          </a:xfrm>
          <a:prstGeom prst="rect">
            <a:avLst/>
          </a:prstGeom>
        </p:spPr>
      </p:pic>
      <p:pic>
        <p:nvPicPr>
          <p:cNvPr id="9" name="Afbeelding 8" descr="BUT_0581.jpg"/>
          <p:cNvPicPr>
            <a:picLocks noChangeAspect="1"/>
          </p:cNvPicPr>
          <p:nvPr/>
        </p:nvPicPr>
        <p:blipFill>
          <a:blip r:embed="rId4" cstate="print"/>
          <a:srcRect t="19550" b="24800"/>
          <a:stretch>
            <a:fillRect/>
          </a:stretch>
        </p:blipFill>
        <p:spPr>
          <a:xfrm>
            <a:off x="539552" y="3429000"/>
            <a:ext cx="2234107" cy="1872208"/>
          </a:xfrm>
          <a:prstGeom prst="rect">
            <a:avLst/>
          </a:prstGeom>
        </p:spPr>
      </p:pic>
      <p:pic>
        <p:nvPicPr>
          <p:cNvPr id="10" name="Afbeelding 9" descr="Harry wetterhoofd2.bmp"/>
          <p:cNvPicPr>
            <a:picLocks noChangeAspect="1"/>
          </p:cNvPicPr>
          <p:nvPr/>
        </p:nvPicPr>
        <p:blipFill>
          <a:blip r:embed="rId5" cstate="print"/>
          <a:stretch>
            <a:fillRect/>
          </a:stretch>
        </p:blipFill>
        <p:spPr>
          <a:xfrm>
            <a:off x="6372200" y="3356992"/>
            <a:ext cx="1944216" cy="1894852"/>
          </a:xfrm>
          <a:prstGeom prst="rect">
            <a:avLst/>
          </a:prstGeom>
        </p:spPr>
      </p:pic>
    </p:spTree>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37890" name="Rectangle 2"/>
          <p:cNvSpPr>
            <a:spLocks noGrp="1"/>
          </p:cNvSpPr>
          <p:nvPr>
            <p:ph type="body" idx="1"/>
          </p:nvPr>
        </p:nvSpPr>
        <p:spPr bwMode="auto">
          <a:xfrm>
            <a:off x="455613" y="1268413"/>
            <a:ext cx="8229600" cy="4681537"/>
          </a:xfrm>
          <a:noFill/>
          <a:ln w="12700">
            <a:miter lim="0"/>
            <a:headEnd/>
            <a:tailEnd/>
          </a:ln>
        </p:spPr>
        <p:txBody>
          <a:bodyPr vert="horz" wrap="square" lIns="50800" tIns="50800" rIns="50800" bIns="50800" numCol="1" anchor="t" anchorCtr="0" compatLnSpc="1">
            <a:prstTxWarp prst="textNoShape">
              <a:avLst/>
            </a:prstTxWarp>
          </a:bodyPr>
          <a:lstStyle/>
          <a:p>
            <a:pPr algn="l"/>
            <a:r>
              <a:rPr lang="en-GB" sz="2000" dirty="0" smtClean="0">
                <a:solidFill>
                  <a:schemeClr val="tx1"/>
                </a:solidFill>
              </a:rPr>
              <a:t>The ears are moderately long</a:t>
            </a:r>
          </a:p>
          <a:p>
            <a:pPr algn="l"/>
            <a:endParaRPr lang="en-GB" sz="2800" i="1" dirty="0" smtClean="0">
              <a:solidFill>
                <a:schemeClr val="tx1"/>
              </a:solidFill>
            </a:endParaRPr>
          </a:p>
          <a:p>
            <a:pPr algn="l"/>
            <a:endParaRPr lang="en-GB" sz="2800" i="1" dirty="0" smtClean="0">
              <a:solidFill>
                <a:schemeClr val="tx1"/>
              </a:solidFill>
            </a:endParaRPr>
          </a:p>
          <a:p>
            <a:pPr algn="l"/>
            <a:endParaRPr lang="en-GB" sz="2800" i="1" dirty="0" smtClean="0">
              <a:solidFill>
                <a:schemeClr val="tx1"/>
              </a:solidFill>
            </a:endParaRPr>
          </a:p>
          <a:p>
            <a:pPr algn="l"/>
            <a:endParaRPr lang="en-GB" sz="2800" i="1" dirty="0" smtClean="0">
              <a:solidFill>
                <a:schemeClr val="tx1"/>
              </a:solidFill>
            </a:endParaRPr>
          </a:p>
          <a:p>
            <a:pPr algn="l"/>
            <a:endParaRPr lang="en-GB" sz="2800" i="1" dirty="0" smtClean="0">
              <a:solidFill>
                <a:schemeClr val="tx1"/>
              </a:solidFill>
            </a:endParaRPr>
          </a:p>
          <a:p>
            <a:pPr algn="l"/>
            <a:r>
              <a:rPr lang="en-GB" dirty="0" smtClean="0">
                <a:solidFill>
                  <a:schemeClr val="tx1"/>
                </a:solidFill>
              </a:rPr>
              <a:t>        </a:t>
            </a:r>
          </a:p>
          <a:p>
            <a:pPr algn="l"/>
            <a:endParaRPr lang="en-GB" dirty="0" smtClean="0">
              <a:solidFill>
                <a:schemeClr val="tx1"/>
              </a:solidFill>
            </a:endParaRPr>
          </a:p>
          <a:p>
            <a:pPr algn="l"/>
            <a:endParaRPr lang="en-GB" dirty="0" smtClean="0">
              <a:solidFill>
                <a:schemeClr val="tx1"/>
              </a:solidFill>
            </a:endParaRPr>
          </a:p>
          <a:p>
            <a:pPr algn="l"/>
            <a:r>
              <a:rPr lang="en-GB" sz="2400" dirty="0" smtClean="0">
                <a:solidFill>
                  <a:schemeClr val="tx1"/>
                </a:solidFill>
              </a:rPr>
              <a:t>Good length of the	 Ear a bit too long	  Ear a bit too short </a:t>
            </a:r>
          </a:p>
          <a:p>
            <a:pPr algn="l"/>
            <a:r>
              <a:rPr lang="nl-NL" sz="2800" dirty="0" smtClean="0">
                <a:solidFill>
                  <a:schemeClr val="bg2"/>
                </a:solidFill>
              </a:rPr>
              <a:t>          </a:t>
            </a:r>
            <a:r>
              <a:rPr lang="nl-NL" sz="2400" dirty="0" err="1" smtClean="0">
                <a:solidFill>
                  <a:schemeClr val="tx1"/>
                </a:solidFill>
              </a:rPr>
              <a:t>ear</a:t>
            </a:r>
            <a:endParaRPr lang="nl-NL" sz="2400" dirty="0" smtClean="0">
              <a:solidFill>
                <a:schemeClr val="tx1"/>
              </a:solidFill>
            </a:endParaRPr>
          </a:p>
          <a:p>
            <a:pPr algn="l" eaLnBrk="1">
              <a:spcBef>
                <a:spcPts val="400"/>
              </a:spcBef>
              <a:buClr>
                <a:srgbClr val="2DA2BF"/>
              </a:buClr>
              <a:buSzPct val="150000"/>
              <a:buFontTx/>
              <a:buChar char="•"/>
            </a:pPr>
            <a:endParaRPr lang="en-US" dirty="0" smtClean="0">
              <a:solidFill>
                <a:schemeClr val="bg2"/>
              </a:solidFill>
            </a:endParaRPr>
          </a:p>
        </p:txBody>
      </p:sp>
      <p:pic>
        <p:nvPicPr>
          <p:cNvPr id="11" name="Afbeelding 10" descr="wetterteef klein oor.jpg"/>
          <p:cNvPicPr>
            <a:picLocks noChangeAspect="1"/>
          </p:cNvPicPr>
          <p:nvPr/>
        </p:nvPicPr>
        <p:blipFill>
          <a:blip r:embed="rId3" cstate="print"/>
          <a:srcRect l="19832" b="25988"/>
          <a:stretch>
            <a:fillRect/>
          </a:stretch>
        </p:blipFill>
        <p:spPr>
          <a:xfrm>
            <a:off x="6084168" y="2060848"/>
            <a:ext cx="2794416" cy="2160240"/>
          </a:xfrm>
          <a:prstGeom prst="rect">
            <a:avLst/>
          </a:prstGeom>
        </p:spPr>
      </p:pic>
      <p:pic>
        <p:nvPicPr>
          <p:cNvPr id="12" name="Afbeelding 11" descr="Tjarda van de meiakkers   genietend vd herfst in het bos klein.jpg"/>
          <p:cNvPicPr>
            <a:picLocks noChangeAspect="1"/>
          </p:cNvPicPr>
          <p:nvPr/>
        </p:nvPicPr>
        <p:blipFill>
          <a:blip r:embed="rId4" cstate="print"/>
          <a:srcRect l="11817" r="10882" b="10328"/>
          <a:stretch>
            <a:fillRect/>
          </a:stretch>
        </p:blipFill>
        <p:spPr>
          <a:xfrm>
            <a:off x="3347864" y="2132856"/>
            <a:ext cx="2482933" cy="2160240"/>
          </a:xfrm>
          <a:prstGeom prst="rect">
            <a:avLst/>
          </a:prstGeom>
        </p:spPr>
      </p:pic>
      <p:pic>
        <p:nvPicPr>
          <p:cNvPr id="13" name="Afbeelding 12" descr="verschillende uitdr. 4.JPG"/>
          <p:cNvPicPr>
            <a:picLocks noChangeAspect="1"/>
          </p:cNvPicPr>
          <p:nvPr/>
        </p:nvPicPr>
        <p:blipFill>
          <a:blip r:embed="rId5" cstate="print"/>
          <a:srcRect l="9427" r="7613"/>
          <a:stretch>
            <a:fillRect/>
          </a:stretch>
        </p:blipFill>
        <p:spPr>
          <a:xfrm>
            <a:off x="179512" y="2132856"/>
            <a:ext cx="2954656" cy="2160240"/>
          </a:xfrm>
          <a:prstGeom prst="rect">
            <a:avLst/>
          </a:prstGeom>
        </p:spPr>
      </p:pic>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37890" name="Rectangle 2"/>
          <p:cNvSpPr>
            <a:spLocks noGrp="1"/>
          </p:cNvSpPr>
          <p:nvPr>
            <p:ph type="body" idx="1"/>
          </p:nvPr>
        </p:nvSpPr>
        <p:spPr bwMode="auto">
          <a:xfrm>
            <a:off x="455613" y="1268413"/>
            <a:ext cx="8229600" cy="4681537"/>
          </a:xfrm>
          <a:noFill/>
          <a:ln w="12700">
            <a:miter lim="0"/>
            <a:headEnd/>
            <a:tailEnd/>
          </a:ln>
        </p:spPr>
        <p:txBody>
          <a:bodyPr vert="horz" wrap="square" lIns="50800" tIns="50800" rIns="50800" bIns="50800" numCol="1" anchor="t" anchorCtr="0" compatLnSpc="1">
            <a:prstTxWarp prst="textNoShape">
              <a:avLst/>
            </a:prstTxWarp>
          </a:bodyPr>
          <a:lstStyle/>
          <a:p>
            <a:pPr algn="l"/>
            <a:r>
              <a:rPr lang="en-GB" sz="2000" dirty="0" smtClean="0">
                <a:solidFill>
                  <a:schemeClr val="tx1"/>
                </a:solidFill>
              </a:rPr>
              <a:t>The ears have the form of a mason</a:t>
            </a:r>
            <a:r>
              <a:rPr lang="en-GB" altLang="en-US" sz="2000" dirty="0" smtClean="0">
                <a:solidFill>
                  <a:schemeClr val="tx1"/>
                </a:solidFill>
              </a:rPr>
              <a:t>’</a:t>
            </a:r>
            <a:r>
              <a:rPr lang="en-GB" sz="2000" dirty="0" smtClean="0">
                <a:solidFill>
                  <a:schemeClr val="tx1"/>
                </a:solidFill>
              </a:rPr>
              <a:t>s trowel.  </a:t>
            </a:r>
          </a:p>
          <a:p>
            <a:pPr algn="l"/>
            <a:endParaRPr lang="en-GB" sz="2800" i="1" dirty="0" smtClean="0">
              <a:solidFill>
                <a:schemeClr val="tx1"/>
              </a:solidFill>
            </a:endParaRPr>
          </a:p>
          <a:p>
            <a:pPr algn="l"/>
            <a:endParaRPr lang="en-GB" sz="2800" i="1" dirty="0" smtClean="0">
              <a:solidFill>
                <a:schemeClr val="tx1"/>
              </a:solidFill>
            </a:endParaRPr>
          </a:p>
          <a:p>
            <a:pPr algn="l"/>
            <a:endParaRPr lang="en-GB" sz="2800" i="1" dirty="0" smtClean="0">
              <a:solidFill>
                <a:schemeClr val="tx1"/>
              </a:solidFill>
            </a:endParaRPr>
          </a:p>
          <a:p>
            <a:pPr algn="l"/>
            <a:endParaRPr lang="en-GB" sz="2800" i="1" dirty="0" smtClean="0">
              <a:solidFill>
                <a:schemeClr val="tx1"/>
              </a:solidFill>
            </a:endParaRPr>
          </a:p>
          <a:p>
            <a:pPr algn="l"/>
            <a:endParaRPr lang="en-GB" sz="2800" i="1" dirty="0" smtClean="0">
              <a:solidFill>
                <a:schemeClr val="tx1"/>
              </a:solidFill>
            </a:endParaRPr>
          </a:p>
          <a:p>
            <a:pPr algn="l"/>
            <a:r>
              <a:rPr lang="en-GB" dirty="0" smtClean="0">
                <a:solidFill>
                  <a:schemeClr val="tx1"/>
                </a:solidFill>
              </a:rPr>
              <a:t>        </a:t>
            </a:r>
          </a:p>
          <a:p>
            <a:pPr algn="l"/>
            <a:endParaRPr lang="en-GB" dirty="0" smtClean="0">
              <a:solidFill>
                <a:schemeClr val="tx1"/>
              </a:solidFill>
            </a:endParaRPr>
          </a:p>
          <a:p>
            <a:pPr algn="l"/>
            <a:endParaRPr lang="en-GB" dirty="0" smtClean="0">
              <a:solidFill>
                <a:schemeClr val="tx1"/>
              </a:solidFill>
            </a:endParaRPr>
          </a:p>
          <a:p>
            <a:pPr algn="l"/>
            <a:r>
              <a:rPr lang="en-GB" sz="2400" dirty="0" smtClean="0">
                <a:solidFill>
                  <a:schemeClr val="tx1"/>
                </a:solidFill>
              </a:rPr>
              <a:t>Good form of 	 A too round 		  A bit to much of </a:t>
            </a:r>
          </a:p>
          <a:p>
            <a:pPr algn="l"/>
            <a:r>
              <a:rPr lang="en-GB" sz="2400" dirty="0" smtClean="0">
                <a:solidFill>
                  <a:schemeClr val="tx1"/>
                </a:solidFill>
              </a:rPr>
              <a:t>the ear                      form of the ear	the form of a point</a:t>
            </a:r>
          </a:p>
          <a:p>
            <a:pPr algn="l"/>
            <a:endParaRPr lang="nl-NL" sz="2800" dirty="0" smtClean="0">
              <a:solidFill>
                <a:schemeClr val="bg2"/>
              </a:solidFill>
            </a:endParaRPr>
          </a:p>
          <a:p>
            <a:pPr algn="l" eaLnBrk="1">
              <a:spcBef>
                <a:spcPts val="400"/>
              </a:spcBef>
              <a:buClr>
                <a:srgbClr val="2DA2BF"/>
              </a:buClr>
              <a:buSzPct val="150000"/>
              <a:buFontTx/>
              <a:buChar char="•"/>
            </a:pPr>
            <a:endParaRPr lang="en-US" dirty="0" smtClean="0">
              <a:solidFill>
                <a:schemeClr val="bg2"/>
              </a:solidFill>
            </a:endParaRPr>
          </a:p>
        </p:txBody>
      </p:sp>
      <p:pic>
        <p:nvPicPr>
          <p:cNvPr id="37891" name="Afbeelding 3" descr="Beschrijving: https://encrypted-tbn2.google.com/images?q=tbn:ANd9GcRf7WkdxnrPvcadcPseeKnUbGQ5tE7-EjR3W3yqV_hGs0OuDuGjSQ"/>
          <p:cNvPicPr>
            <a:picLocks noChangeAspect="1" noChangeArrowheads="1"/>
          </p:cNvPicPr>
          <p:nvPr/>
        </p:nvPicPr>
        <p:blipFill>
          <a:blip r:embed="rId3" cstate="print"/>
          <a:srcRect/>
          <a:stretch>
            <a:fillRect/>
          </a:stretch>
        </p:blipFill>
        <p:spPr bwMode="auto">
          <a:xfrm>
            <a:off x="6732588" y="333375"/>
            <a:ext cx="1677987" cy="1295400"/>
          </a:xfrm>
          <a:prstGeom prst="rect">
            <a:avLst/>
          </a:prstGeom>
          <a:noFill/>
          <a:ln w="9525">
            <a:noFill/>
            <a:miter lim="800000"/>
            <a:headEnd/>
            <a:tailEnd/>
          </a:ln>
        </p:spPr>
      </p:pic>
      <p:pic>
        <p:nvPicPr>
          <p:cNvPr id="7" name="Afbeelding 6" descr="BUT_0331.jpg"/>
          <p:cNvPicPr>
            <a:picLocks noChangeAspect="1"/>
          </p:cNvPicPr>
          <p:nvPr/>
        </p:nvPicPr>
        <p:blipFill>
          <a:blip r:embed="rId4" cstate="print"/>
          <a:srcRect l="48419" t="24800" b="39500"/>
          <a:stretch>
            <a:fillRect/>
          </a:stretch>
        </p:blipFill>
        <p:spPr>
          <a:xfrm>
            <a:off x="539552" y="1988840"/>
            <a:ext cx="2349078" cy="2448272"/>
          </a:xfrm>
          <a:prstGeom prst="rect">
            <a:avLst/>
          </a:prstGeom>
        </p:spPr>
      </p:pic>
      <p:pic>
        <p:nvPicPr>
          <p:cNvPr id="9" name="Afbeelding 8" descr="voos hoofd.jpg"/>
          <p:cNvPicPr>
            <a:picLocks noChangeAspect="1"/>
          </p:cNvPicPr>
          <p:nvPr/>
        </p:nvPicPr>
        <p:blipFill>
          <a:blip r:embed="rId5" cstate="print"/>
          <a:srcRect l="29624" t="26043" r="49114" b="35359"/>
          <a:stretch>
            <a:fillRect/>
          </a:stretch>
        </p:blipFill>
        <p:spPr>
          <a:xfrm>
            <a:off x="3347864" y="2060848"/>
            <a:ext cx="2026156" cy="2448272"/>
          </a:xfrm>
          <a:prstGeom prst="rect">
            <a:avLst/>
          </a:prstGeom>
        </p:spPr>
      </p:pic>
      <p:pic>
        <p:nvPicPr>
          <p:cNvPr id="11" name="Afbeelding 10" descr="l. teef r. reu  wie ben jij.jpg"/>
          <p:cNvPicPr>
            <a:picLocks noChangeAspect="1"/>
          </p:cNvPicPr>
          <p:nvPr/>
        </p:nvPicPr>
        <p:blipFill>
          <a:blip r:embed="rId6" cstate="print"/>
          <a:srcRect l="5339" t="10951" r="51823" b="24374"/>
          <a:stretch>
            <a:fillRect/>
          </a:stretch>
        </p:blipFill>
        <p:spPr>
          <a:xfrm>
            <a:off x="6012160" y="1988840"/>
            <a:ext cx="2171109" cy="2448272"/>
          </a:xfrm>
          <a:prstGeom prst="rect">
            <a:avLst/>
          </a:prstGeom>
        </p:spPr>
      </p:pic>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image.png"/>
          <p:cNvPicPr>
            <a:picLocks noChangeAspect="1"/>
          </p:cNvPicPr>
          <p:nvPr/>
        </p:nvPicPr>
        <p:blipFill>
          <a:blip r:embed="rId2" cstate="print"/>
          <a:srcRect/>
          <a:stretch>
            <a:fillRect/>
          </a:stretch>
        </p:blipFill>
        <p:spPr bwMode="auto">
          <a:xfrm>
            <a:off x="207963" y="438150"/>
            <a:ext cx="8277225" cy="1085850"/>
          </a:xfrm>
          <a:prstGeom prst="rect">
            <a:avLst/>
          </a:prstGeom>
          <a:noFill/>
          <a:ln w="12700">
            <a:noFill/>
            <a:miter lim="0"/>
            <a:headEnd/>
            <a:tailEnd/>
          </a:ln>
        </p:spPr>
      </p:pic>
      <p:sp>
        <p:nvSpPr>
          <p:cNvPr id="8194" name="Rectangle 2"/>
          <p:cNvSpPr>
            <a:spLocks noGrp="1"/>
          </p:cNvSpPr>
          <p:nvPr>
            <p:ph type="body" idx="1"/>
          </p:nvPr>
        </p:nvSpPr>
        <p:spPr bwMode="auto">
          <a:xfrm>
            <a:off x="611188" y="1844675"/>
            <a:ext cx="7981950" cy="4105275"/>
          </a:xfrm>
          <a:noFill/>
          <a:ln>
            <a:miter lim="800000"/>
            <a:headEnd/>
            <a:tailEnd/>
          </a:ln>
        </p:spPr>
        <p:txBody>
          <a:bodyPr vert="horz" wrap="square" lIns="50800" tIns="50800" rIns="50800" bIns="50800" numCol="1" anchor="t" anchorCtr="0" compatLnSpc="1">
            <a:prstTxWarp prst="textNoShape">
              <a:avLst/>
            </a:prstTxWarp>
          </a:bodyPr>
          <a:lstStyle/>
          <a:p>
            <a:pPr marL="266700" indent="-266700" algn="l" eaLnBrk="1">
              <a:spcBef>
                <a:spcPts val="400"/>
              </a:spcBef>
              <a:buClr>
                <a:srgbClr val="2DA2BF"/>
              </a:buClr>
              <a:buSzPct val="150000"/>
              <a:buFontTx/>
              <a:buChar char="•"/>
            </a:pPr>
            <a:r>
              <a:rPr lang="en-US" sz="2700" dirty="0" smtClean="0">
                <a:solidFill>
                  <a:srgbClr val="000000"/>
                </a:solidFill>
              </a:rPr>
              <a:t>Because of the crossbreeding, we almost lost two unique breeds.</a:t>
            </a:r>
          </a:p>
          <a:p>
            <a:pPr marL="266700" indent="-266700" algn="l" eaLnBrk="1">
              <a:spcBef>
                <a:spcPts val="400"/>
              </a:spcBef>
              <a:buClr>
                <a:srgbClr val="2DA2BF"/>
              </a:buClr>
              <a:buSzPct val="150000"/>
              <a:buFontTx/>
              <a:buChar char="•"/>
            </a:pPr>
            <a:r>
              <a:rPr lang="en-US" sz="2700" dirty="0" smtClean="0">
                <a:solidFill>
                  <a:srgbClr val="000000"/>
                </a:solidFill>
              </a:rPr>
              <a:t>First breeding standard in 1944.</a:t>
            </a:r>
          </a:p>
          <a:p>
            <a:pPr marL="266700" indent="-266700" algn="l" eaLnBrk="1">
              <a:spcBef>
                <a:spcPts val="400"/>
              </a:spcBef>
              <a:buClr>
                <a:srgbClr val="2DA2BF"/>
              </a:buClr>
              <a:buSzPct val="150000"/>
              <a:buFontTx/>
              <a:buChar char="•"/>
            </a:pPr>
            <a:r>
              <a:rPr lang="en-US" sz="2700" dirty="0" smtClean="0">
                <a:solidFill>
                  <a:srgbClr val="000000"/>
                </a:solidFill>
              </a:rPr>
              <a:t>At this moment most of the Wetterhoun are pets and (family)guard dogs</a:t>
            </a:r>
          </a:p>
          <a:p>
            <a:pPr marL="266700" indent="-266700" algn="l" eaLnBrk="1">
              <a:spcBef>
                <a:spcPts val="400"/>
              </a:spcBef>
              <a:buClr>
                <a:srgbClr val="2DA2BF"/>
              </a:buClr>
              <a:buSzPct val="150000"/>
              <a:buFontTx/>
              <a:buChar char="•"/>
            </a:pPr>
            <a:r>
              <a:rPr lang="en-US" sz="2700" dirty="0" smtClean="0">
                <a:solidFill>
                  <a:srgbClr val="000000"/>
                </a:solidFill>
              </a:rPr>
              <a:t>Some dogs are used for hunting. Because of their independent and somewhat stubborn nature, you must be patient and consistent.</a:t>
            </a:r>
          </a:p>
        </p:txBody>
      </p:sp>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40963" name="Rectangle 1"/>
          <p:cNvSpPr>
            <a:spLocks noGrp="1"/>
          </p:cNvSpPr>
          <p:nvPr>
            <p:ph type="body" idx="1"/>
          </p:nvPr>
        </p:nvSpPr>
        <p:spPr bwMode="auto">
          <a:xfrm>
            <a:off x="5003800" y="1773238"/>
            <a:ext cx="3455988" cy="3030537"/>
          </a:xfrm>
          <a:noFill/>
          <a:ln w="25400">
            <a:round/>
            <a:headEnd/>
            <a:tailEnd/>
          </a:ln>
        </p:spPr>
        <p:txBody>
          <a:bodyPr vert="horz" wrap="square" lIns="50800" tIns="50800" rIns="50800" bIns="50800" numCol="1" anchor="ctr" anchorCtr="0" compatLnSpc="1">
            <a:prstTxWarp prst="textNoShape">
              <a:avLst/>
            </a:prstTxWarp>
            <a:spAutoFit/>
          </a:bodyPr>
          <a:lstStyle/>
          <a:p>
            <a:pPr marL="0" indent="0" algn="l" defTabSz="457200"/>
            <a:r>
              <a:rPr lang="en-US" sz="2400" dirty="0" smtClean="0">
                <a:solidFill>
                  <a:schemeClr val="tx1"/>
                </a:solidFill>
              </a:rPr>
              <a:t>The fur on the underside of the ear should be short. The fur on the top side of the ear should not be longer than the ear itself, its length decreasing from the top of the ear to the tip. </a:t>
            </a:r>
          </a:p>
        </p:txBody>
      </p:sp>
      <p:sp>
        <p:nvSpPr>
          <p:cNvPr id="40964" name="TextBox 1"/>
          <p:cNvSpPr txBox="1">
            <a:spLocks noChangeArrowheads="1"/>
          </p:cNvSpPr>
          <p:nvPr/>
        </p:nvSpPr>
        <p:spPr bwMode="auto">
          <a:xfrm>
            <a:off x="755650" y="4868863"/>
            <a:ext cx="8064500" cy="1385887"/>
          </a:xfrm>
          <a:prstGeom prst="rect">
            <a:avLst/>
          </a:prstGeom>
          <a:noFill/>
          <a:ln w="9525">
            <a:noFill/>
            <a:miter lim="800000"/>
            <a:headEnd/>
            <a:tailEnd/>
          </a:ln>
        </p:spPr>
        <p:txBody>
          <a:bodyPr>
            <a:spAutoFit/>
          </a:bodyPr>
          <a:lstStyle/>
          <a:p>
            <a:r>
              <a:rPr lang="en-US" sz="2400" dirty="0">
                <a:solidFill>
                  <a:schemeClr val="tx1"/>
                </a:solidFill>
              </a:rPr>
              <a:t>You can easily trim any fur that hangs past the ear by plucking the fur; never by cutting with a scissor! </a:t>
            </a:r>
            <a:r>
              <a:rPr lang="en-US" sz="2400" dirty="0">
                <a:solidFill>
                  <a:schemeClr val="tx1"/>
                </a:solidFill>
                <a:ea typeface="Times New Roman" pitchFamily="18" charset="0"/>
              </a:rPr>
              <a:t>The hair on the ear </a:t>
            </a:r>
            <a:r>
              <a:rPr lang="en-US" sz="2400" dirty="0" err="1">
                <a:solidFill>
                  <a:schemeClr val="tx1"/>
                </a:solidFill>
                <a:ea typeface="Times New Roman" pitchFamily="18" charset="0"/>
              </a:rPr>
              <a:t>shouldn</a:t>
            </a:r>
            <a:r>
              <a:rPr lang="ja-JP" altLang="en-US" sz="2400" dirty="0">
                <a:solidFill>
                  <a:schemeClr val="tx1"/>
                </a:solidFill>
                <a:ea typeface="Times New Roman" pitchFamily="18" charset="0"/>
              </a:rPr>
              <a:t>’</a:t>
            </a:r>
            <a:r>
              <a:rPr lang="en-US" altLang="ja-JP" sz="2400" dirty="0">
                <a:solidFill>
                  <a:schemeClr val="tx1"/>
                </a:solidFill>
                <a:ea typeface="Times New Roman" pitchFamily="18" charset="0"/>
                <a:cs typeface="Arial" pitchFamily="34" charset="0"/>
              </a:rPr>
              <a:t>t be longer than the ear itself.</a:t>
            </a:r>
            <a:endParaRPr lang="en-US" altLang="ja-JP" sz="2400" dirty="0">
              <a:solidFill>
                <a:schemeClr val="tx1"/>
              </a:solidFill>
            </a:endParaRPr>
          </a:p>
          <a:p>
            <a:endParaRPr lang="en-US" dirty="0"/>
          </a:p>
        </p:txBody>
      </p:sp>
      <p:pic>
        <p:nvPicPr>
          <p:cNvPr id="6" name="Afbeelding 5" descr="beharig aan de oren overvloedig.jpg"/>
          <p:cNvPicPr>
            <a:picLocks noChangeAspect="1"/>
          </p:cNvPicPr>
          <p:nvPr/>
        </p:nvPicPr>
        <p:blipFill>
          <a:blip r:embed="rId3" cstate="print"/>
          <a:srcRect l="16988" r="20539" b="27663"/>
          <a:stretch>
            <a:fillRect/>
          </a:stretch>
        </p:blipFill>
        <p:spPr>
          <a:xfrm>
            <a:off x="1259632" y="1844824"/>
            <a:ext cx="3312368" cy="2876530"/>
          </a:xfrm>
          <a:prstGeom prst="rect">
            <a:avLst/>
          </a:prstGeom>
        </p:spPr>
      </p:pic>
    </p:spTree>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7171" name="Rectangle 2"/>
          <p:cNvSpPr>
            <a:spLocks noGrp="1"/>
          </p:cNvSpPr>
          <p:nvPr>
            <p:ph type="body" idx="1"/>
          </p:nvPr>
        </p:nvSpPr>
        <p:spPr bwMode="auto">
          <a:xfrm>
            <a:off x="455613" y="1268413"/>
            <a:ext cx="8229600" cy="4681537"/>
          </a:xfrm>
          <a:ln w="12700">
            <a:miter lim="0"/>
            <a:headEnd/>
            <a:tailEnd/>
          </a:ln>
        </p:spPr>
        <p:txBody>
          <a:bodyPr vert="horz" wrap="square" lIns="50800" tIns="50800" rIns="50800" bIns="50800" numCol="1" anchor="t" anchorCtr="0" compatLnSpc="1">
            <a:prstTxWarp prst="textNoShape">
              <a:avLst/>
            </a:prstTxWarp>
          </a:bodyPr>
          <a:lstStyle/>
          <a:p>
            <a:pPr algn="l">
              <a:defRPr/>
            </a:pPr>
            <a:r>
              <a:rPr lang="nl-NL" sz="2800" b="1" i="1" u="sng" dirty="0" err="1" smtClean="0">
                <a:solidFill>
                  <a:schemeClr val="tx1"/>
                </a:solidFill>
                <a:ea typeface="+mn-ea"/>
                <a:sym typeface="Helvetica" charset="0"/>
              </a:rPr>
              <a:t>Neck</a:t>
            </a:r>
            <a:r>
              <a:rPr lang="nl-NL" sz="2800" b="1" i="1" dirty="0" smtClean="0">
                <a:solidFill>
                  <a:schemeClr val="tx1"/>
                </a:solidFill>
                <a:ea typeface="+mn-ea"/>
                <a:sym typeface="Helvetica" charset="0"/>
              </a:rPr>
              <a:t> </a:t>
            </a:r>
          </a:p>
          <a:p>
            <a:pPr algn="l">
              <a:defRPr/>
            </a:pPr>
            <a:r>
              <a:rPr lang="en-US" sz="2800" i="1" dirty="0" smtClean="0">
                <a:solidFill>
                  <a:schemeClr val="tx1"/>
                </a:solidFill>
              </a:rPr>
              <a:t>Short, strong, round, merging into</a:t>
            </a:r>
          </a:p>
          <a:p>
            <a:pPr algn="l">
              <a:defRPr/>
            </a:pPr>
            <a:r>
              <a:rPr lang="en-US" sz="2800" i="1" dirty="0" smtClean="0">
                <a:solidFill>
                  <a:schemeClr val="tx1"/>
                </a:solidFill>
              </a:rPr>
              <a:t>the </a:t>
            </a:r>
            <a:r>
              <a:rPr lang="en-US" sz="2800" i="1" dirty="0" err="1" smtClean="0">
                <a:solidFill>
                  <a:schemeClr val="tx1"/>
                </a:solidFill>
              </a:rPr>
              <a:t>topline</a:t>
            </a:r>
            <a:r>
              <a:rPr lang="en-US" sz="2800" i="1" dirty="0" smtClean="0">
                <a:solidFill>
                  <a:schemeClr val="tx1"/>
                </a:solidFill>
              </a:rPr>
              <a:t> in a very blunt angle, </a:t>
            </a:r>
          </a:p>
          <a:p>
            <a:pPr algn="l">
              <a:defRPr/>
            </a:pPr>
            <a:r>
              <a:rPr lang="en-US" sz="2800" i="1" dirty="0" smtClean="0">
                <a:solidFill>
                  <a:schemeClr val="tx1"/>
                </a:solidFill>
              </a:rPr>
              <a:t>i.e. the head is mostly carried  low. </a:t>
            </a:r>
          </a:p>
          <a:p>
            <a:pPr algn="l">
              <a:defRPr/>
            </a:pPr>
            <a:r>
              <a:rPr lang="en-US" sz="2800" i="1" dirty="0" smtClean="0">
                <a:solidFill>
                  <a:schemeClr val="tx1"/>
                </a:solidFill>
              </a:rPr>
              <a:t>The neck slightly arched. </a:t>
            </a:r>
          </a:p>
          <a:p>
            <a:pPr algn="l">
              <a:defRPr/>
            </a:pPr>
            <a:r>
              <a:rPr lang="en-US" sz="2800" i="1" dirty="0" smtClean="0">
                <a:solidFill>
                  <a:schemeClr val="tx1"/>
                </a:solidFill>
              </a:rPr>
              <a:t>No throatiness or dewlap.</a:t>
            </a:r>
            <a:endParaRPr lang="en-US" altLang="nl-NL" i="1" dirty="0" smtClean="0">
              <a:solidFill>
                <a:schemeClr val="tx1"/>
              </a:solidFill>
              <a:ea typeface="+mn-ea"/>
              <a:sym typeface="Helvetica" charset="0"/>
            </a:endParaRPr>
          </a:p>
        </p:txBody>
      </p:sp>
      <p:pic>
        <p:nvPicPr>
          <p:cNvPr id="4" name="Afbeelding 3" descr="BUT_0558.jpg"/>
          <p:cNvPicPr>
            <a:picLocks noChangeAspect="1"/>
          </p:cNvPicPr>
          <p:nvPr/>
        </p:nvPicPr>
        <p:blipFill>
          <a:blip r:embed="rId3" cstate="print"/>
          <a:srcRect l="49213" t="6123" r="18500" b="2565"/>
          <a:stretch>
            <a:fillRect/>
          </a:stretch>
        </p:blipFill>
        <p:spPr>
          <a:xfrm flipH="1">
            <a:off x="6300192" y="1484784"/>
            <a:ext cx="2377200" cy="4464496"/>
          </a:xfrm>
          <a:prstGeom prst="rect">
            <a:avLst/>
          </a:prstGeom>
          <a:ln>
            <a:noFill/>
          </a:ln>
          <a:effectLst>
            <a:softEdge rad="112500"/>
          </a:effectLst>
        </p:spPr>
      </p:pic>
    </p:spTree>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43010" name="Rectangle 2"/>
          <p:cNvSpPr>
            <a:spLocks noGrp="1"/>
          </p:cNvSpPr>
          <p:nvPr>
            <p:ph type="body" idx="1"/>
          </p:nvPr>
        </p:nvSpPr>
        <p:spPr bwMode="auto">
          <a:xfrm>
            <a:off x="455613" y="1268413"/>
            <a:ext cx="8229600" cy="4681537"/>
          </a:xfrm>
          <a:noFill/>
          <a:ln w="12700">
            <a:miter lim="0"/>
            <a:headEnd/>
            <a:tailEnd/>
          </a:ln>
        </p:spPr>
        <p:txBody>
          <a:bodyPr vert="horz" wrap="square" lIns="50800" tIns="50800" rIns="50800" bIns="50800" numCol="1" anchor="t" anchorCtr="0" compatLnSpc="1">
            <a:prstTxWarp prst="textNoShape">
              <a:avLst/>
            </a:prstTxWarp>
          </a:bodyPr>
          <a:lstStyle/>
          <a:p>
            <a:pPr algn="l"/>
            <a:r>
              <a:rPr lang="en-US" sz="2400" dirty="0" smtClean="0">
                <a:solidFill>
                  <a:schemeClr val="tx1"/>
                </a:solidFill>
              </a:rPr>
              <a:t>To fetch or kill the game, the Wetterhoun should have a</a:t>
            </a:r>
          </a:p>
          <a:p>
            <a:pPr algn="l"/>
            <a:r>
              <a:rPr lang="en-US" sz="2400" dirty="0" smtClean="0">
                <a:solidFill>
                  <a:schemeClr val="tx1"/>
                </a:solidFill>
              </a:rPr>
              <a:t>strong neck; not a long or an elegant neck. </a:t>
            </a:r>
          </a:p>
          <a:p>
            <a:pPr algn="l"/>
            <a:endParaRPr lang="en-US" sz="2400" dirty="0" smtClean="0">
              <a:solidFill>
                <a:schemeClr val="tx1"/>
              </a:solidFill>
            </a:endParaRPr>
          </a:p>
          <a:p>
            <a:pPr algn="l"/>
            <a:r>
              <a:rPr lang="en-US" sz="2400" dirty="0" smtClean="0">
                <a:solidFill>
                  <a:schemeClr val="tx1"/>
                </a:solidFill>
              </a:rPr>
              <a:t>The short neck that is called for in the breed standard</a:t>
            </a:r>
          </a:p>
          <a:p>
            <a:pPr algn="l"/>
            <a:r>
              <a:rPr lang="en-US" sz="2400" dirty="0" smtClean="0">
                <a:solidFill>
                  <a:schemeClr val="tx1"/>
                </a:solidFill>
              </a:rPr>
              <a:t>should not be taken too strictly. The neck should be </a:t>
            </a:r>
            <a:r>
              <a:rPr lang="nl-NL" sz="2400" dirty="0" err="1" smtClean="0">
                <a:solidFill>
                  <a:schemeClr val="tx1"/>
                </a:solidFill>
              </a:rPr>
              <a:t>sturdy</a:t>
            </a:r>
            <a:r>
              <a:rPr lang="nl-NL" sz="2400" dirty="0" smtClean="0">
                <a:solidFill>
                  <a:schemeClr val="tx1"/>
                </a:solidFill>
              </a:rPr>
              <a:t>.</a:t>
            </a:r>
            <a:endParaRPr lang="en-US" altLang="ja-JP" sz="2400" dirty="0" smtClean="0">
              <a:solidFill>
                <a:schemeClr val="tx1"/>
              </a:solidFill>
            </a:endParaRPr>
          </a:p>
          <a:p>
            <a:pPr algn="l"/>
            <a:endParaRPr lang="en-US" sz="2400" dirty="0" smtClean="0">
              <a:solidFill>
                <a:schemeClr val="tx1"/>
              </a:solidFill>
            </a:endParaRPr>
          </a:p>
          <a:p>
            <a:pPr algn="l"/>
            <a:r>
              <a:rPr lang="en-US" sz="2400" dirty="0" smtClean="0">
                <a:solidFill>
                  <a:schemeClr val="tx1"/>
                </a:solidFill>
              </a:rPr>
              <a:t>A short neck is often an indication of a front that</a:t>
            </a:r>
            <a:r>
              <a:rPr lang="en-US" sz="2400" dirty="0">
                <a:solidFill>
                  <a:schemeClr val="tx1"/>
                </a:solidFill>
              </a:rPr>
              <a:t> </a:t>
            </a:r>
            <a:r>
              <a:rPr lang="en-US" sz="2400" dirty="0" smtClean="0">
                <a:solidFill>
                  <a:schemeClr val="tx1"/>
                </a:solidFill>
              </a:rPr>
              <a:t>i</a:t>
            </a:r>
            <a:r>
              <a:rPr lang="en-US" altLang="ja-JP" sz="2400" dirty="0" smtClean="0">
                <a:solidFill>
                  <a:schemeClr val="tx1"/>
                </a:solidFill>
              </a:rPr>
              <a:t>s placed </a:t>
            </a:r>
          </a:p>
          <a:p>
            <a:pPr algn="l"/>
            <a:r>
              <a:rPr lang="en-US" sz="2400" dirty="0" smtClean="0">
                <a:solidFill>
                  <a:schemeClr val="tx1"/>
                </a:solidFill>
              </a:rPr>
              <a:t>too far forward.</a:t>
            </a:r>
          </a:p>
          <a:p>
            <a:pPr algn="l"/>
            <a:endParaRPr lang="en-US" dirty="0" smtClean="0">
              <a:solidFill>
                <a:schemeClr val="tx1"/>
              </a:solidFill>
            </a:endParaRPr>
          </a:p>
          <a:p>
            <a:pPr algn="l"/>
            <a:endParaRPr lang="en-US" dirty="0" smtClean="0">
              <a:solidFill>
                <a:schemeClr val="tx1"/>
              </a:solidFill>
            </a:endParaRPr>
          </a:p>
          <a:p>
            <a:pPr algn="l"/>
            <a:endParaRPr lang="en-US" dirty="0" smtClean="0">
              <a:solidFill>
                <a:schemeClr val="tx1"/>
              </a:solidFill>
            </a:endParaRPr>
          </a:p>
          <a:p>
            <a:pPr algn="l"/>
            <a:endParaRPr lang="en-US" dirty="0" smtClean="0">
              <a:solidFill>
                <a:schemeClr val="tx1"/>
              </a:solidFill>
            </a:endParaRPr>
          </a:p>
          <a:p>
            <a:pPr algn="l"/>
            <a:endParaRPr lang="en-US" dirty="0" smtClean="0">
              <a:solidFill>
                <a:schemeClr val="tx1"/>
              </a:solidFill>
            </a:endParaRPr>
          </a:p>
          <a:p>
            <a:pPr algn="l"/>
            <a:endParaRPr lang="en-US" dirty="0" smtClean="0">
              <a:solidFill>
                <a:schemeClr val="tx1"/>
              </a:solidFill>
            </a:endParaRPr>
          </a:p>
          <a:p>
            <a:pPr algn="l"/>
            <a:endParaRPr lang="en-US" dirty="0" smtClean="0">
              <a:solidFill>
                <a:schemeClr val="tx1"/>
              </a:solidFill>
            </a:endParaRPr>
          </a:p>
          <a:p>
            <a:pPr algn="l"/>
            <a:endParaRPr lang="en-US" dirty="0" smtClean="0">
              <a:solidFill>
                <a:schemeClr val="tx1"/>
              </a:solidFill>
            </a:endParaRPr>
          </a:p>
          <a:p>
            <a:pPr algn="l"/>
            <a:endParaRPr lang="en-US" dirty="0" smtClean="0">
              <a:solidFill>
                <a:schemeClr val="tx1"/>
              </a:solidFill>
            </a:endParaRPr>
          </a:p>
          <a:p>
            <a:pPr algn="l"/>
            <a:endParaRPr lang="en-US" dirty="0" smtClean="0">
              <a:solidFill>
                <a:schemeClr val="tx1"/>
              </a:solidFill>
            </a:endParaRPr>
          </a:p>
        </p:txBody>
      </p:sp>
    </p:spTree>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47106" name="Rectangle 2"/>
          <p:cNvSpPr>
            <a:spLocks noGrp="1"/>
          </p:cNvSpPr>
          <p:nvPr>
            <p:ph type="body" idx="1"/>
          </p:nvPr>
        </p:nvSpPr>
        <p:spPr bwMode="auto">
          <a:xfrm>
            <a:off x="468313" y="1341438"/>
            <a:ext cx="8364537" cy="5327650"/>
          </a:xfrm>
          <a:noFill/>
          <a:ln w="12700">
            <a:miter lim="0"/>
            <a:headEnd/>
            <a:tailEnd/>
          </a:ln>
        </p:spPr>
        <p:txBody>
          <a:bodyPr vert="horz" wrap="square" lIns="50800" tIns="50800" rIns="50800" bIns="50800" numCol="1" anchor="t" anchorCtr="0" compatLnSpc="1">
            <a:prstTxWarp prst="textNoShape">
              <a:avLst/>
            </a:prstTxWarp>
          </a:bodyPr>
          <a:lstStyle/>
          <a:p>
            <a:pPr algn="l"/>
            <a:r>
              <a:rPr lang="nl-NL" sz="2800" b="1" i="1" u="sng" dirty="0" smtClean="0">
                <a:solidFill>
                  <a:schemeClr val="tx1"/>
                </a:solidFill>
              </a:rPr>
              <a:t>Body</a:t>
            </a:r>
            <a:r>
              <a:rPr lang="nl-NL" sz="2800" b="1" i="1" dirty="0" smtClean="0">
                <a:solidFill>
                  <a:schemeClr val="tx1"/>
                </a:solidFill>
              </a:rPr>
              <a:t> 	</a:t>
            </a:r>
            <a:r>
              <a:rPr lang="nl-NL" sz="2800" i="1" dirty="0" err="1" smtClean="0">
                <a:solidFill>
                  <a:schemeClr val="tx1"/>
                </a:solidFill>
              </a:rPr>
              <a:t>Very</a:t>
            </a:r>
            <a:r>
              <a:rPr lang="nl-NL" sz="2800" i="1" dirty="0" smtClean="0">
                <a:solidFill>
                  <a:schemeClr val="tx1"/>
                </a:solidFill>
              </a:rPr>
              <a:t> </a:t>
            </a:r>
            <a:r>
              <a:rPr lang="nl-NL" sz="2800" i="1" dirty="0" err="1" smtClean="0">
                <a:solidFill>
                  <a:schemeClr val="tx1"/>
                </a:solidFill>
              </a:rPr>
              <a:t>powerful</a:t>
            </a:r>
            <a:r>
              <a:rPr lang="nl-NL" sz="2800" i="1" dirty="0" smtClean="0">
                <a:solidFill>
                  <a:schemeClr val="tx1"/>
                </a:solidFill>
              </a:rPr>
              <a:t>. </a:t>
            </a:r>
          </a:p>
          <a:p>
            <a:pPr algn="l"/>
            <a:r>
              <a:rPr lang="nl-NL" sz="2800" i="1" dirty="0" smtClean="0">
                <a:solidFill>
                  <a:schemeClr val="tx1"/>
                </a:solidFill>
              </a:rPr>
              <a:t>Back : 	Short and straight. </a:t>
            </a:r>
          </a:p>
          <a:p>
            <a:pPr algn="l"/>
            <a:r>
              <a:rPr lang="nl-NL" sz="2800" i="1" dirty="0" err="1" smtClean="0">
                <a:solidFill>
                  <a:schemeClr val="tx1"/>
                </a:solidFill>
              </a:rPr>
              <a:t>Loin</a:t>
            </a:r>
            <a:r>
              <a:rPr lang="nl-NL" sz="2800" i="1" dirty="0" smtClean="0">
                <a:solidFill>
                  <a:schemeClr val="tx1"/>
                </a:solidFill>
              </a:rPr>
              <a:t> : 	Strong. </a:t>
            </a:r>
          </a:p>
          <a:p>
            <a:pPr algn="l"/>
            <a:r>
              <a:rPr lang="nl-NL" sz="2800" i="1" dirty="0" err="1" smtClean="0">
                <a:solidFill>
                  <a:schemeClr val="tx1"/>
                </a:solidFill>
              </a:rPr>
              <a:t>Croup</a:t>
            </a:r>
            <a:r>
              <a:rPr lang="nl-NL" sz="2800" i="1" dirty="0" smtClean="0">
                <a:solidFill>
                  <a:schemeClr val="tx1"/>
                </a:solidFill>
              </a:rPr>
              <a:t> : 	</a:t>
            </a:r>
            <a:r>
              <a:rPr lang="nl-NL" sz="2800" i="1" dirty="0" err="1" smtClean="0">
                <a:solidFill>
                  <a:schemeClr val="tx1"/>
                </a:solidFill>
              </a:rPr>
              <a:t>Only</a:t>
            </a:r>
            <a:r>
              <a:rPr lang="nl-NL" sz="2800" i="1" dirty="0" smtClean="0">
                <a:solidFill>
                  <a:schemeClr val="tx1"/>
                </a:solidFill>
              </a:rPr>
              <a:t> </a:t>
            </a:r>
            <a:r>
              <a:rPr lang="nl-NL" sz="2800" i="1" dirty="0" err="1" smtClean="0">
                <a:solidFill>
                  <a:schemeClr val="tx1"/>
                </a:solidFill>
              </a:rPr>
              <a:t>slightly</a:t>
            </a:r>
            <a:r>
              <a:rPr lang="nl-NL" sz="2800" i="1" dirty="0" smtClean="0">
                <a:solidFill>
                  <a:schemeClr val="tx1"/>
                </a:solidFill>
              </a:rPr>
              <a:t> </a:t>
            </a:r>
            <a:r>
              <a:rPr lang="nl-NL" sz="2800" i="1" dirty="0" err="1" smtClean="0">
                <a:solidFill>
                  <a:schemeClr val="tx1"/>
                </a:solidFill>
              </a:rPr>
              <a:t>sloping</a:t>
            </a:r>
            <a:r>
              <a:rPr lang="nl-NL" sz="2800" i="1" dirty="0" smtClean="0">
                <a:solidFill>
                  <a:schemeClr val="tx1"/>
                </a:solidFill>
              </a:rPr>
              <a:t>.</a:t>
            </a:r>
            <a:r>
              <a:rPr lang="nl-NL" sz="2800" dirty="0" smtClean="0">
                <a:solidFill>
                  <a:schemeClr val="tx1"/>
                </a:solidFill>
              </a:rPr>
              <a:t> </a:t>
            </a:r>
            <a:endParaRPr lang="en-US" sz="2800" dirty="0" smtClean="0">
              <a:solidFill>
                <a:schemeClr val="tx1"/>
              </a:solidFill>
            </a:endParaRPr>
          </a:p>
          <a:p>
            <a:pPr algn="l"/>
            <a:endParaRPr lang="en-US" dirty="0" smtClean="0">
              <a:solidFill>
                <a:schemeClr val="tx1"/>
              </a:solidFill>
            </a:endParaRPr>
          </a:p>
          <a:p>
            <a:pPr algn="l"/>
            <a:endParaRPr lang="en-US" sz="2400" i="1" dirty="0" smtClean="0">
              <a:solidFill>
                <a:schemeClr val="tx1"/>
              </a:solidFill>
            </a:endParaRPr>
          </a:p>
          <a:p>
            <a:pPr algn="l"/>
            <a:endParaRPr lang="en-US" sz="2400" i="1" dirty="0" smtClean="0">
              <a:solidFill>
                <a:schemeClr val="tx1"/>
              </a:solidFill>
            </a:endParaRPr>
          </a:p>
          <a:p>
            <a:pPr algn="l"/>
            <a:endParaRPr lang="en-US" sz="2400" i="1" dirty="0" smtClean="0">
              <a:solidFill>
                <a:schemeClr val="bg2"/>
              </a:solidFill>
            </a:endParaRPr>
          </a:p>
          <a:p>
            <a:pPr algn="l"/>
            <a:endParaRPr lang="en-US" sz="2400" i="1" dirty="0" smtClean="0">
              <a:solidFill>
                <a:schemeClr val="bg2"/>
              </a:solidFill>
            </a:endParaRPr>
          </a:p>
        </p:txBody>
      </p:sp>
      <p:pic>
        <p:nvPicPr>
          <p:cNvPr id="5" name="Afbeelding 4" descr="Linde.jpg"/>
          <p:cNvPicPr>
            <a:picLocks noChangeAspect="1"/>
          </p:cNvPicPr>
          <p:nvPr/>
        </p:nvPicPr>
        <p:blipFill>
          <a:blip r:embed="rId3" cstate="print"/>
          <a:stretch>
            <a:fillRect/>
          </a:stretch>
        </p:blipFill>
        <p:spPr>
          <a:xfrm>
            <a:off x="2195736" y="3356992"/>
            <a:ext cx="3995935" cy="2996951"/>
          </a:xfrm>
          <a:prstGeom prst="rect">
            <a:avLst/>
          </a:prstGeom>
        </p:spPr>
      </p:pic>
    </p:spTree>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46082" name="Rectangle 2"/>
          <p:cNvSpPr>
            <a:spLocks noGrp="1"/>
          </p:cNvSpPr>
          <p:nvPr>
            <p:ph type="body" idx="1"/>
          </p:nvPr>
        </p:nvSpPr>
        <p:spPr bwMode="auto">
          <a:xfrm>
            <a:off x="455613" y="1268413"/>
            <a:ext cx="8364537" cy="5256212"/>
          </a:xfrm>
          <a:noFill/>
          <a:ln w="12700">
            <a:miter lim="0"/>
            <a:headEnd/>
            <a:tailEnd/>
          </a:ln>
        </p:spPr>
        <p:txBody>
          <a:bodyPr vert="horz" wrap="square" lIns="50800" tIns="50800" rIns="50800" bIns="50800" numCol="1" anchor="t" anchorCtr="0" compatLnSpc="1">
            <a:prstTxWarp prst="textNoShape">
              <a:avLst/>
            </a:prstTxWarp>
          </a:bodyPr>
          <a:lstStyle/>
          <a:p>
            <a:pPr algn="l"/>
            <a:r>
              <a:rPr lang="nl-NL" sz="2800" b="1" i="1" dirty="0" err="1" smtClean="0">
                <a:solidFill>
                  <a:schemeClr val="tx1"/>
                </a:solidFill>
              </a:rPr>
              <a:t>Chest</a:t>
            </a:r>
            <a:r>
              <a:rPr lang="nl-NL" sz="2800" b="1" i="1" dirty="0" smtClean="0">
                <a:solidFill>
                  <a:schemeClr val="tx1"/>
                </a:solidFill>
              </a:rPr>
              <a:t> </a:t>
            </a:r>
          </a:p>
          <a:p>
            <a:pPr algn="l"/>
            <a:r>
              <a:rPr lang="en-US" sz="2800" i="1" dirty="0" smtClean="0">
                <a:solidFill>
                  <a:schemeClr val="tx1"/>
                </a:solidFill>
              </a:rPr>
              <a:t>Wide, showing more width than depth, so that the </a:t>
            </a:r>
          </a:p>
          <a:p>
            <a:pPr algn="l"/>
            <a:r>
              <a:rPr lang="en-US" sz="2800" i="1" dirty="0" smtClean="0">
                <a:solidFill>
                  <a:schemeClr val="tx1"/>
                </a:solidFill>
              </a:rPr>
              <a:t>forefeet are rather wide apart, rounded, not reaching </a:t>
            </a:r>
          </a:p>
          <a:p>
            <a:pPr algn="l"/>
            <a:r>
              <a:rPr lang="en-US" sz="2800" i="1" dirty="0" smtClean="0">
                <a:solidFill>
                  <a:schemeClr val="tx1"/>
                </a:solidFill>
              </a:rPr>
              <a:t>lower than the elbow. </a:t>
            </a:r>
          </a:p>
          <a:p>
            <a:pPr algn="l"/>
            <a:endParaRPr lang="en-US" sz="2800" i="1" dirty="0" smtClean="0">
              <a:solidFill>
                <a:schemeClr val="tx1"/>
              </a:solidFill>
            </a:endParaRPr>
          </a:p>
          <a:p>
            <a:pPr algn="l"/>
            <a:r>
              <a:rPr lang="en-US" sz="2800" i="1" dirty="0" smtClean="0">
                <a:solidFill>
                  <a:schemeClr val="tx1"/>
                </a:solidFill>
              </a:rPr>
              <a:t>Ribs well rounded and well developed towards the </a:t>
            </a:r>
          </a:p>
          <a:p>
            <a:pPr algn="l"/>
            <a:r>
              <a:rPr lang="en-US" sz="2800" i="1" dirty="0" smtClean="0">
                <a:solidFill>
                  <a:schemeClr val="tx1"/>
                </a:solidFill>
              </a:rPr>
              <a:t>rear.</a:t>
            </a:r>
          </a:p>
          <a:p>
            <a:pPr algn="r"/>
            <a:endParaRPr lang="en-US" dirty="0" smtClean="0">
              <a:solidFill>
                <a:schemeClr val="tx1"/>
              </a:solidFill>
            </a:endParaRPr>
          </a:p>
          <a:p>
            <a:pPr algn="l"/>
            <a:endParaRPr lang="en-US" sz="2400" i="1" dirty="0" smtClean="0">
              <a:solidFill>
                <a:schemeClr val="tx1"/>
              </a:solidFill>
            </a:endParaRPr>
          </a:p>
          <a:p>
            <a:pPr algn="l"/>
            <a:endParaRPr lang="en-US" sz="2400" i="1" dirty="0" smtClean="0">
              <a:solidFill>
                <a:schemeClr val="tx1"/>
              </a:solidFill>
            </a:endParaRPr>
          </a:p>
          <a:p>
            <a:pPr algn="l"/>
            <a:endParaRPr lang="en-US" sz="2400" i="1" dirty="0" smtClean="0">
              <a:solidFill>
                <a:schemeClr val="bg2"/>
              </a:solidFill>
            </a:endParaRPr>
          </a:p>
          <a:p>
            <a:pPr algn="l"/>
            <a:endParaRPr lang="en-US" sz="2400" i="1" dirty="0" smtClean="0">
              <a:solidFill>
                <a:schemeClr val="bg2"/>
              </a:solidFill>
            </a:endParaRPr>
          </a:p>
        </p:txBody>
      </p:sp>
    </p:spTree>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46082" name="Rectangle 2"/>
          <p:cNvSpPr>
            <a:spLocks noGrp="1"/>
          </p:cNvSpPr>
          <p:nvPr>
            <p:ph type="body" idx="1"/>
          </p:nvPr>
        </p:nvSpPr>
        <p:spPr bwMode="auto">
          <a:xfrm>
            <a:off x="455613" y="1268413"/>
            <a:ext cx="8364537" cy="5256212"/>
          </a:xfrm>
          <a:noFill/>
          <a:ln w="12700">
            <a:miter lim="0"/>
            <a:headEnd/>
            <a:tailEnd/>
          </a:ln>
        </p:spPr>
        <p:txBody>
          <a:bodyPr vert="horz" wrap="square" lIns="50800" tIns="50800" rIns="50800" bIns="50800" numCol="1" anchor="t" anchorCtr="0" compatLnSpc="1">
            <a:prstTxWarp prst="textNoShape">
              <a:avLst/>
            </a:prstTxWarp>
          </a:bodyPr>
          <a:lstStyle/>
          <a:p>
            <a:pPr algn="r"/>
            <a:endParaRPr lang="en-US" dirty="0" smtClean="0">
              <a:solidFill>
                <a:schemeClr val="tx1"/>
              </a:solidFill>
            </a:endParaRPr>
          </a:p>
          <a:p>
            <a:pPr lvl="7" algn="l"/>
            <a:endParaRPr lang="en-US" sz="2400" dirty="0" smtClean="0">
              <a:solidFill>
                <a:schemeClr val="tx1"/>
              </a:solidFill>
            </a:endParaRPr>
          </a:p>
          <a:p>
            <a:pPr lvl="7" algn="l"/>
            <a:endParaRPr lang="en-US" sz="2400" dirty="0" smtClean="0">
              <a:solidFill>
                <a:schemeClr val="tx1"/>
              </a:solidFill>
            </a:endParaRPr>
          </a:p>
          <a:p>
            <a:pPr lvl="7" algn="l"/>
            <a:r>
              <a:rPr lang="en-US" sz="2400" dirty="0" smtClean="0">
                <a:solidFill>
                  <a:schemeClr val="tx1"/>
                </a:solidFill>
              </a:rPr>
              <a:t>The chest should be rather broad. </a:t>
            </a:r>
          </a:p>
          <a:p>
            <a:pPr lvl="7" algn="l"/>
            <a:r>
              <a:rPr lang="en-US" sz="2400" dirty="0" smtClean="0">
                <a:solidFill>
                  <a:schemeClr val="tx1"/>
                </a:solidFill>
              </a:rPr>
              <a:t>The front legs are a bit wide apart, but must be under the body. </a:t>
            </a:r>
          </a:p>
          <a:p>
            <a:pPr lvl="7" algn="l"/>
            <a:r>
              <a:rPr lang="en-US" sz="2400" dirty="0" smtClean="0">
                <a:solidFill>
                  <a:schemeClr val="tx1"/>
                </a:solidFill>
              </a:rPr>
              <a:t>The elbows should be close to the chest. </a:t>
            </a:r>
          </a:p>
          <a:p>
            <a:pPr lvl="7" algn="l"/>
            <a:endParaRPr lang="en-US" sz="2400" i="1" dirty="0" smtClean="0">
              <a:solidFill>
                <a:schemeClr val="tx1"/>
              </a:solidFill>
            </a:endParaRPr>
          </a:p>
          <a:p>
            <a:pPr lvl="7" algn="l"/>
            <a:endParaRPr lang="en-US" sz="2400" i="1" dirty="0" smtClean="0">
              <a:solidFill>
                <a:schemeClr val="tx1"/>
              </a:solidFill>
            </a:endParaRPr>
          </a:p>
          <a:p>
            <a:pPr algn="l"/>
            <a:endParaRPr lang="en-US" sz="2400" i="1" dirty="0" smtClean="0">
              <a:solidFill>
                <a:schemeClr val="bg2"/>
              </a:solidFill>
            </a:endParaRPr>
          </a:p>
          <a:p>
            <a:pPr algn="l"/>
            <a:endParaRPr lang="en-US" sz="2400" i="1" dirty="0" smtClean="0">
              <a:solidFill>
                <a:schemeClr val="bg2"/>
              </a:solidFill>
            </a:endParaRPr>
          </a:p>
        </p:txBody>
      </p:sp>
      <p:pic>
        <p:nvPicPr>
          <p:cNvPr id="4" name="Afbeelding 3" descr="ika uit vacht.JPG"/>
          <p:cNvPicPr/>
          <p:nvPr/>
        </p:nvPicPr>
        <p:blipFill>
          <a:blip r:embed="rId3" cstate="print"/>
          <a:srcRect l="35641" r="26731"/>
          <a:stretch>
            <a:fillRect/>
          </a:stretch>
        </p:blipFill>
        <p:spPr>
          <a:xfrm>
            <a:off x="1259632" y="1412776"/>
            <a:ext cx="2160240" cy="4104456"/>
          </a:xfrm>
          <a:prstGeom prst="rect">
            <a:avLst/>
          </a:prstGeom>
          <a:ln>
            <a:noFill/>
          </a:ln>
          <a:effectLst>
            <a:softEdge rad="112500"/>
          </a:effectLst>
        </p:spPr>
      </p:pic>
    </p:spTree>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46082" name="Rectangle 2"/>
          <p:cNvSpPr>
            <a:spLocks noGrp="1"/>
          </p:cNvSpPr>
          <p:nvPr>
            <p:ph type="body" idx="1"/>
          </p:nvPr>
        </p:nvSpPr>
        <p:spPr bwMode="auto">
          <a:xfrm>
            <a:off x="455613" y="1268413"/>
            <a:ext cx="8364537" cy="5256212"/>
          </a:xfrm>
          <a:noFill/>
          <a:ln w="12700">
            <a:miter lim="0"/>
            <a:headEnd/>
            <a:tailEnd/>
          </a:ln>
        </p:spPr>
        <p:txBody>
          <a:bodyPr vert="horz" wrap="square" lIns="50800" tIns="50800" rIns="50800" bIns="50800" numCol="1" anchor="t" anchorCtr="0" compatLnSpc="1">
            <a:prstTxWarp prst="textNoShape">
              <a:avLst/>
            </a:prstTxWarp>
          </a:bodyPr>
          <a:lstStyle/>
          <a:p>
            <a:pPr algn="l"/>
            <a:r>
              <a:rPr lang="en-US" sz="2800" b="1" i="1" dirty="0" smtClean="0">
                <a:solidFill>
                  <a:schemeClr val="tx1"/>
                </a:solidFill>
              </a:rPr>
              <a:t>Underline and belly: </a:t>
            </a:r>
          </a:p>
          <a:p>
            <a:pPr algn="l"/>
            <a:r>
              <a:rPr lang="en-US" sz="2800" i="1" dirty="0" smtClean="0">
                <a:solidFill>
                  <a:schemeClr val="tx1"/>
                </a:solidFill>
              </a:rPr>
              <a:t>Only moderately tucked up. </a:t>
            </a:r>
          </a:p>
          <a:p>
            <a:pPr algn="l"/>
            <a:endParaRPr lang="en-US" sz="2400" i="1" dirty="0" smtClean="0">
              <a:solidFill>
                <a:schemeClr val="tx1"/>
              </a:solidFill>
            </a:endParaRPr>
          </a:p>
          <a:p>
            <a:pPr algn="l"/>
            <a:endParaRPr lang="en-US" sz="2400" i="1" dirty="0" smtClean="0">
              <a:solidFill>
                <a:schemeClr val="tx1"/>
              </a:solidFill>
            </a:endParaRPr>
          </a:p>
          <a:p>
            <a:pPr algn="l"/>
            <a:endParaRPr lang="en-US" sz="2400" i="1" dirty="0" smtClean="0">
              <a:solidFill>
                <a:schemeClr val="bg2"/>
              </a:solidFill>
            </a:endParaRPr>
          </a:p>
          <a:p>
            <a:pPr algn="l"/>
            <a:endParaRPr lang="en-US" sz="2400" i="1" dirty="0" smtClean="0">
              <a:solidFill>
                <a:schemeClr val="bg2"/>
              </a:solidFill>
            </a:endParaRPr>
          </a:p>
        </p:txBody>
      </p:sp>
      <p:pic>
        <p:nvPicPr>
          <p:cNvPr id="4" name="Afbeelding 3" descr="BUT_0618.jpg"/>
          <p:cNvPicPr>
            <a:picLocks noChangeAspect="1"/>
          </p:cNvPicPr>
          <p:nvPr/>
        </p:nvPicPr>
        <p:blipFill>
          <a:blip r:embed="rId3" cstate="print"/>
          <a:stretch>
            <a:fillRect/>
          </a:stretch>
        </p:blipFill>
        <p:spPr>
          <a:xfrm>
            <a:off x="2339752" y="2276872"/>
            <a:ext cx="4788024" cy="3179547"/>
          </a:xfrm>
          <a:prstGeom prst="rect">
            <a:avLst/>
          </a:prstGeom>
        </p:spPr>
      </p:pic>
    </p:spTree>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48130" name="Rectangle 2"/>
          <p:cNvSpPr>
            <a:spLocks noGrp="1"/>
          </p:cNvSpPr>
          <p:nvPr>
            <p:ph type="body" idx="1"/>
          </p:nvPr>
        </p:nvSpPr>
        <p:spPr bwMode="auto">
          <a:xfrm>
            <a:off x="468313" y="1341438"/>
            <a:ext cx="8364537" cy="4681537"/>
          </a:xfrm>
          <a:noFill/>
          <a:ln w="12700">
            <a:miter lim="0"/>
            <a:headEnd/>
            <a:tailEnd/>
          </a:ln>
        </p:spPr>
        <p:txBody>
          <a:bodyPr vert="horz" wrap="square" lIns="50800" tIns="50800" rIns="50800" bIns="50800" numCol="1" anchor="t" anchorCtr="0" compatLnSpc="1">
            <a:prstTxWarp prst="textNoShape">
              <a:avLst/>
            </a:prstTxWarp>
          </a:bodyPr>
          <a:lstStyle/>
          <a:p>
            <a:pPr algn="l"/>
            <a:r>
              <a:rPr lang="nl-NL" sz="2800" b="1" i="1" dirty="0" err="1" smtClean="0">
                <a:solidFill>
                  <a:schemeClr val="tx1"/>
                </a:solidFill>
              </a:rPr>
              <a:t>Tail</a:t>
            </a:r>
            <a:r>
              <a:rPr lang="nl-NL" sz="2800" b="1" i="1" dirty="0" smtClean="0">
                <a:solidFill>
                  <a:schemeClr val="tx1"/>
                </a:solidFill>
              </a:rPr>
              <a:t> </a:t>
            </a:r>
          </a:p>
          <a:p>
            <a:pPr algn="l"/>
            <a:r>
              <a:rPr lang="en-US" sz="2800" dirty="0" smtClean="0">
                <a:solidFill>
                  <a:schemeClr val="tx1"/>
                </a:solidFill>
              </a:rPr>
              <a:t>Long, carried as ring tail over or alongside</a:t>
            </a:r>
          </a:p>
          <a:p>
            <a:pPr algn="l"/>
            <a:r>
              <a:rPr lang="en-US" sz="2800" dirty="0" smtClean="0">
                <a:solidFill>
                  <a:schemeClr val="tx1"/>
                </a:solidFill>
              </a:rPr>
              <a:t>the croup. </a:t>
            </a:r>
            <a:endParaRPr lang="en-US" sz="2800" i="1" dirty="0" smtClean="0">
              <a:solidFill>
                <a:schemeClr val="tx1"/>
              </a:solidFill>
            </a:endParaRPr>
          </a:p>
          <a:p>
            <a:pPr algn="l"/>
            <a:endParaRPr lang="en-US" sz="2800" i="1" dirty="0" smtClean="0">
              <a:solidFill>
                <a:schemeClr val="tx1"/>
              </a:solidFill>
            </a:endParaRPr>
          </a:p>
          <a:p>
            <a:r>
              <a:rPr lang="en-US" sz="2400" dirty="0" smtClean="0">
                <a:solidFill>
                  <a:schemeClr val="tx1"/>
                </a:solidFill>
              </a:rPr>
              <a:t>The tail is the treasure of the Wetterhoun. </a:t>
            </a:r>
          </a:p>
          <a:p>
            <a:r>
              <a:rPr lang="en-US" sz="2400" dirty="0" smtClean="0">
                <a:solidFill>
                  <a:schemeClr val="tx1"/>
                </a:solidFill>
              </a:rPr>
              <a:t>Here are some good </a:t>
            </a:r>
            <a:r>
              <a:rPr lang="en-US" sz="2400" dirty="0" err="1" smtClean="0">
                <a:solidFill>
                  <a:schemeClr val="tx1"/>
                </a:solidFill>
              </a:rPr>
              <a:t>tailsets</a:t>
            </a:r>
            <a:endParaRPr lang="en-US" sz="2400" dirty="0" smtClean="0">
              <a:solidFill>
                <a:schemeClr val="tx1"/>
              </a:solidFill>
            </a:endParaRPr>
          </a:p>
          <a:p>
            <a:pPr algn="l"/>
            <a:endParaRPr lang="en-US" sz="2800" i="1" dirty="0" smtClean="0">
              <a:solidFill>
                <a:schemeClr val="tx1"/>
              </a:solidFill>
            </a:endParaRPr>
          </a:p>
          <a:p>
            <a:pPr algn="l"/>
            <a:endParaRPr lang="en-US" sz="2400" i="1" dirty="0" smtClean="0">
              <a:solidFill>
                <a:schemeClr val="tx1"/>
              </a:solidFill>
            </a:endParaRPr>
          </a:p>
          <a:p>
            <a:pPr algn="l"/>
            <a:endParaRPr lang="en-US" sz="2400" i="1" dirty="0" smtClean="0">
              <a:solidFill>
                <a:schemeClr val="bg2"/>
              </a:solidFill>
            </a:endParaRPr>
          </a:p>
        </p:txBody>
      </p:sp>
      <p:pic>
        <p:nvPicPr>
          <p:cNvPr id="4" name="Afbeelding 3" descr="BUT_0558.jpg"/>
          <p:cNvPicPr>
            <a:picLocks noChangeAspect="1"/>
          </p:cNvPicPr>
          <p:nvPr/>
        </p:nvPicPr>
        <p:blipFill>
          <a:blip r:embed="rId3" cstate="print"/>
          <a:srcRect l="7476" t="12052" r="61025" b="2565"/>
          <a:stretch>
            <a:fillRect/>
          </a:stretch>
        </p:blipFill>
        <p:spPr>
          <a:xfrm>
            <a:off x="899592" y="4005064"/>
            <a:ext cx="1504956" cy="2708920"/>
          </a:xfrm>
          <a:prstGeom prst="rect">
            <a:avLst/>
          </a:prstGeom>
          <a:ln>
            <a:noFill/>
          </a:ln>
          <a:effectLst>
            <a:softEdge rad="112500"/>
          </a:effectLst>
        </p:spPr>
      </p:pic>
      <p:pic>
        <p:nvPicPr>
          <p:cNvPr id="5" name="Afbeelding 4" descr="byzondere aftekening.jpg"/>
          <p:cNvPicPr>
            <a:picLocks noChangeAspect="1"/>
          </p:cNvPicPr>
          <p:nvPr/>
        </p:nvPicPr>
        <p:blipFill>
          <a:blip r:embed="rId4" cstate="print"/>
          <a:srcRect l="9818" t="8788" r="53091"/>
          <a:stretch>
            <a:fillRect/>
          </a:stretch>
        </p:blipFill>
        <p:spPr>
          <a:xfrm>
            <a:off x="3347864" y="4081838"/>
            <a:ext cx="1368152" cy="2523375"/>
          </a:xfrm>
          <a:prstGeom prst="rect">
            <a:avLst/>
          </a:prstGeom>
          <a:ln>
            <a:noFill/>
          </a:ln>
          <a:effectLst>
            <a:softEdge rad="112500"/>
          </a:effectLst>
        </p:spPr>
      </p:pic>
      <p:pic>
        <p:nvPicPr>
          <p:cNvPr id="6" name="Afbeelding 5" descr="BUT_0627.jpg"/>
          <p:cNvPicPr>
            <a:picLocks noChangeAspect="1"/>
          </p:cNvPicPr>
          <p:nvPr/>
        </p:nvPicPr>
        <p:blipFill>
          <a:blip r:embed="rId5" cstate="print"/>
          <a:srcRect l="66537"/>
          <a:stretch>
            <a:fillRect/>
          </a:stretch>
        </p:blipFill>
        <p:spPr>
          <a:xfrm>
            <a:off x="5940152" y="4005064"/>
            <a:ext cx="1312203" cy="2604046"/>
          </a:xfrm>
          <a:prstGeom prst="rect">
            <a:avLst/>
          </a:prstGeom>
          <a:ln>
            <a:noFill/>
          </a:ln>
          <a:effectLst>
            <a:softEdge rad="112500"/>
          </a:effectLst>
        </p:spPr>
      </p:pic>
    </p:spTree>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48130" name="Rectangle 2"/>
          <p:cNvSpPr>
            <a:spLocks noGrp="1"/>
          </p:cNvSpPr>
          <p:nvPr>
            <p:ph type="body" idx="1"/>
          </p:nvPr>
        </p:nvSpPr>
        <p:spPr bwMode="auto">
          <a:xfrm>
            <a:off x="468313" y="1341438"/>
            <a:ext cx="8364537" cy="4681537"/>
          </a:xfrm>
          <a:noFill/>
          <a:ln w="12700">
            <a:miter lim="0"/>
            <a:headEnd/>
            <a:tailEnd/>
          </a:ln>
        </p:spPr>
        <p:txBody>
          <a:bodyPr vert="horz" wrap="square" lIns="50800" tIns="50800" rIns="50800" bIns="50800" numCol="1" anchor="t" anchorCtr="0" compatLnSpc="1">
            <a:prstTxWarp prst="textNoShape">
              <a:avLst/>
            </a:prstTxWarp>
          </a:bodyPr>
          <a:lstStyle/>
          <a:p>
            <a:r>
              <a:rPr lang="en-US" sz="2400" dirty="0" smtClean="0">
                <a:solidFill>
                  <a:schemeClr val="tx1"/>
                </a:solidFill>
              </a:rPr>
              <a:t>Because the Wetterhoun carries his tail in a ring, the tailbones, muscles and ligaments will grow differently so be careful if you write something about a kinked tail. </a:t>
            </a:r>
          </a:p>
          <a:p>
            <a:r>
              <a:rPr lang="en-US" sz="2400" dirty="0" smtClean="0">
                <a:solidFill>
                  <a:schemeClr val="tx1"/>
                </a:solidFill>
              </a:rPr>
              <a:t>You can’t judge that without x-ray eyes.</a:t>
            </a:r>
          </a:p>
          <a:p>
            <a:endParaRPr lang="en-US" sz="2800" i="1" dirty="0" smtClean="0">
              <a:solidFill>
                <a:schemeClr val="tx1"/>
              </a:solidFill>
            </a:endParaRPr>
          </a:p>
          <a:p>
            <a:pPr algn="l"/>
            <a:endParaRPr lang="en-US" sz="2400" i="1" dirty="0" smtClean="0">
              <a:solidFill>
                <a:schemeClr val="tx1"/>
              </a:solidFill>
            </a:endParaRPr>
          </a:p>
          <a:p>
            <a:pPr algn="l"/>
            <a:endParaRPr lang="en-US" sz="2400" i="1" dirty="0" smtClean="0">
              <a:solidFill>
                <a:schemeClr val="bg2"/>
              </a:solidFill>
            </a:endParaRPr>
          </a:p>
        </p:txBody>
      </p:sp>
      <p:pic>
        <p:nvPicPr>
          <p:cNvPr id="7" name="Tijdelijke aanduiding voor inhoud 3" descr="M. feb.2008 kl.jpg"/>
          <p:cNvPicPr>
            <a:picLocks/>
          </p:cNvPicPr>
          <p:nvPr/>
        </p:nvPicPr>
        <p:blipFill>
          <a:blip r:embed="rId3" cstate="print"/>
          <a:srcRect l="58840" t="9013" b="46695"/>
          <a:stretch>
            <a:fillRect/>
          </a:stretch>
        </p:blipFill>
        <p:spPr>
          <a:xfrm>
            <a:off x="395536" y="2852936"/>
            <a:ext cx="2736304" cy="2520280"/>
          </a:xfrm>
          <a:prstGeom prst="ellipse">
            <a:avLst/>
          </a:prstGeom>
          <a:ln>
            <a:noFill/>
          </a:ln>
          <a:effectLst>
            <a:softEdge rad="112500"/>
          </a:effectLst>
        </p:spPr>
      </p:pic>
      <p:pic>
        <p:nvPicPr>
          <p:cNvPr id="8" name="Afbeelding 7" descr="staart 2.jpg"/>
          <p:cNvPicPr>
            <a:picLocks noChangeAspect="1"/>
          </p:cNvPicPr>
          <p:nvPr/>
        </p:nvPicPr>
        <p:blipFill>
          <a:blip r:embed="rId4" cstate="print"/>
          <a:srcRect r="25238" b="26900"/>
          <a:stretch>
            <a:fillRect/>
          </a:stretch>
        </p:blipFill>
        <p:spPr>
          <a:xfrm>
            <a:off x="5724128" y="2924944"/>
            <a:ext cx="2883621" cy="2890982"/>
          </a:xfrm>
          <a:prstGeom prst="ellipse">
            <a:avLst/>
          </a:prstGeom>
          <a:ln>
            <a:noFill/>
          </a:ln>
          <a:effectLst>
            <a:softEdge rad="112500"/>
          </a:effectLst>
        </p:spPr>
      </p:pic>
      <p:pic>
        <p:nvPicPr>
          <p:cNvPr id="9" name="Afbeelding 8" descr="staart 1.jpg"/>
          <p:cNvPicPr>
            <a:picLocks noChangeAspect="1"/>
          </p:cNvPicPr>
          <p:nvPr/>
        </p:nvPicPr>
        <p:blipFill>
          <a:blip r:embed="rId5" cstate="print"/>
          <a:stretch>
            <a:fillRect/>
          </a:stretch>
        </p:blipFill>
        <p:spPr>
          <a:xfrm>
            <a:off x="3491880" y="4365104"/>
            <a:ext cx="2017072" cy="1224136"/>
          </a:xfrm>
          <a:prstGeom prst="rect">
            <a:avLst/>
          </a:prstGeom>
        </p:spPr>
      </p:pic>
      <p:pic>
        <p:nvPicPr>
          <p:cNvPr id="10" name="Afbeelding 9" descr="staart 3.jpg"/>
          <p:cNvPicPr>
            <a:picLocks noChangeAspect="1"/>
          </p:cNvPicPr>
          <p:nvPr/>
        </p:nvPicPr>
        <p:blipFill>
          <a:blip r:embed="rId6" cstate="print"/>
          <a:srcRect t="19489" b="12299"/>
          <a:stretch>
            <a:fillRect/>
          </a:stretch>
        </p:blipFill>
        <p:spPr>
          <a:xfrm>
            <a:off x="3491880" y="3068960"/>
            <a:ext cx="1944216" cy="1093617"/>
          </a:xfrm>
          <a:prstGeom prst="rect">
            <a:avLst/>
          </a:prstGeom>
        </p:spPr>
      </p:pic>
    </p:spTree>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49154" name="Rectangle 2"/>
          <p:cNvSpPr>
            <a:spLocks noGrp="1"/>
          </p:cNvSpPr>
          <p:nvPr>
            <p:ph type="body" idx="1"/>
          </p:nvPr>
        </p:nvSpPr>
        <p:spPr bwMode="auto">
          <a:xfrm>
            <a:off x="468313" y="1341438"/>
            <a:ext cx="8364537" cy="4681537"/>
          </a:xfrm>
          <a:noFill/>
          <a:ln w="12700">
            <a:miter lim="0"/>
            <a:headEnd/>
            <a:tailEnd/>
          </a:ln>
        </p:spPr>
        <p:txBody>
          <a:bodyPr vert="horz" wrap="square" lIns="50800" tIns="50800" rIns="50800" bIns="50800" numCol="1" anchor="t" anchorCtr="0" compatLnSpc="1">
            <a:prstTxWarp prst="textNoShape">
              <a:avLst/>
            </a:prstTxWarp>
          </a:bodyPr>
          <a:lstStyle/>
          <a:p>
            <a:endParaRPr lang="en-US" i="1" dirty="0" smtClean="0">
              <a:solidFill>
                <a:schemeClr val="bg2"/>
              </a:solidFill>
            </a:endParaRPr>
          </a:p>
          <a:p>
            <a:endParaRPr lang="en-US" i="1" dirty="0" smtClean="0">
              <a:solidFill>
                <a:schemeClr val="bg2"/>
              </a:solidFill>
            </a:endParaRPr>
          </a:p>
          <a:p>
            <a:endParaRPr lang="en-US" i="1" dirty="0" smtClean="0">
              <a:solidFill>
                <a:schemeClr val="bg2"/>
              </a:solidFill>
            </a:endParaRPr>
          </a:p>
          <a:p>
            <a:endParaRPr lang="en-US" i="1" dirty="0" smtClean="0">
              <a:solidFill>
                <a:schemeClr val="bg2"/>
              </a:solidFill>
            </a:endParaRPr>
          </a:p>
          <a:p>
            <a:endParaRPr lang="en-US" i="1" dirty="0" smtClean="0">
              <a:solidFill>
                <a:schemeClr val="bg2"/>
              </a:solidFill>
            </a:endParaRPr>
          </a:p>
          <a:p>
            <a:endParaRPr lang="en-US" i="1" dirty="0" smtClean="0">
              <a:solidFill>
                <a:schemeClr val="bg2"/>
              </a:solidFill>
            </a:endParaRPr>
          </a:p>
          <a:p>
            <a:endParaRPr lang="en-US" i="1" dirty="0" smtClean="0">
              <a:solidFill>
                <a:schemeClr val="bg2"/>
              </a:solidFill>
            </a:endParaRPr>
          </a:p>
          <a:p>
            <a:endParaRPr lang="en-US" i="1" dirty="0" smtClean="0">
              <a:solidFill>
                <a:schemeClr val="bg2"/>
              </a:solidFill>
            </a:endParaRPr>
          </a:p>
          <a:p>
            <a:endParaRPr lang="en-US" i="1" dirty="0" smtClean="0">
              <a:solidFill>
                <a:schemeClr val="bg2"/>
              </a:solidFill>
            </a:endParaRPr>
          </a:p>
          <a:p>
            <a:endParaRPr lang="en-US" i="1" dirty="0" smtClean="0">
              <a:solidFill>
                <a:schemeClr val="bg2"/>
              </a:solidFill>
            </a:endParaRPr>
          </a:p>
          <a:p>
            <a:endParaRPr lang="en-US" i="1" dirty="0" smtClean="0">
              <a:solidFill>
                <a:schemeClr val="bg2"/>
              </a:solidFill>
            </a:endParaRPr>
          </a:p>
          <a:p>
            <a:endParaRPr lang="en-US" i="1" dirty="0" smtClean="0">
              <a:solidFill>
                <a:schemeClr val="bg2"/>
              </a:solidFill>
            </a:endParaRPr>
          </a:p>
          <a:p>
            <a:endParaRPr lang="en-US" i="1" dirty="0" smtClean="0">
              <a:solidFill>
                <a:schemeClr val="bg2"/>
              </a:solidFill>
            </a:endParaRPr>
          </a:p>
          <a:p>
            <a:endParaRPr lang="en-US" i="1" dirty="0" smtClean="0">
              <a:solidFill>
                <a:schemeClr val="bg2"/>
              </a:solidFill>
            </a:endParaRPr>
          </a:p>
          <a:p>
            <a:endParaRPr lang="en-US" i="1" dirty="0" smtClean="0">
              <a:solidFill>
                <a:schemeClr val="bg2"/>
              </a:solidFill>
            </a:endParaRPr>
          </a:p>
          <a:p>
            <a:r>
              <a:rPr lang="en-US" sz="2400" dirty="0" smtClean="0">
                <a:solidFill>
                  <a:schemeClr val="tx1"/>
                </a:solidFill>
              </a:rPr>
              <a:t>Open tail  (less desirable) and gay tail (not good)</a:t>
            </a:r>
            <a:endParaRPr lang="nl-NL" sz="2400" dirty="0" smtClean="0">
              <a:solidFill>
                <a:schemeClr val="tx1"/>
              </a:solidFill>
            </a:endParaRPr>
          </a:p>
        </p:txBody>
      </p:sp>
      <p:pic>
        <p:nvPicPr>
          <p:cNvPr id="6" name="Tijdelijke aanduiding voor inhoud 3" descr="jonge wetterteef.jpg"/>
          <p:cNvPicPr>
            <a:picLocks noChangeAspect="1"/>
          </p:cNvPicPr>
          <p:nvPr/>
        </p:nvPicPr>
        <p:blipFill>
          <a:blip r:embed="rId3" cstate="print"/>
          <a:srcRect l="57716"/>
          <a:stretch>
            <a:fillRect/>
          </a:stretch>
        </p:blipFill>
        <p:spPr>
          <a:xfrm>
            <a:off x="1475656" y="1124744"/>
            <a:ext cx="2147075" cy="4104456"/>
          </a:xfrm>
          <a:prstGeom prst="rect">
            <a:avLst/>
          </a:prstGeom>
          <a:ln>
            <a:noFill/>
          </a:ln>
          <a:effectLst>
            <a:softEdge rad="112500"/>
          </a:effectLst>
        </p:spPr>
      </p:pic>
      <p:pic>
        <p:nvPicPr>
          <p:cNvPr id="7" name="Afbeelding 6" descr="geen spriraalstaart.jpg"/>
          <p:cNvPicPr>
            <a:picLocks noChangeAspect="1"/>
          </p:cNvPicPr>
          <p:nvPr/>
        </p:nvPicPr>
        <p:blipFill>
          <a:blip r:embed="rId4" cstate="print"/>
          <a:srcRect r="53660" b="11982"/>
          <a:stretch>
            <a:fillRect/>
          </a:stretch>
        </p:blipFill>
        <p:spPr>
          <a:xfrm>
            <a:off x="5076056" y="1268760"/>
            <a:ext cx="2088232" cy="4032448"/>
          </a:xfrm>
          <a:prstGeom prst="rect">
            <a:avLst/>
          </a:prstGeom>
          <a:ln>
            <a:noFill/>
          </a:ln>
          <a:effectLst>
            <a:softEdge rad="112500"/>
          </a:effectLst>
        </p:spPr>
      </p:pic>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p:cNvSpPr>
          <p:nvPr>
            <p:ph type="body" idx="1"/>
          </p:nvPr>
        </p:nvSpPr>
        <p:spPr bwMode="auto">
          <a:xfrm>
            <a:off x="457200" y="1481138"/>
            <a:ext cx="8229600" cy="4525962"/>
          </a:xfrm>
          <a:noFill/>
          <a:ln>
            <a:miter lim="800000"/>
            <a:headEnd/>
            <a:tailEnd/>
          </a:ln>
        </p:spPr>
        <p:txBody>
          <a:bodyPr vert="horz" wrap="square" lIns="50800" tIns="50800" rIns="50800" bIns="50800" numCol="1" anchor="t" anchorCtr="0" compatLnSpc="1">
            <a:prstTxWarp prst="textNoShape">
              <a:avLst/>
            </a:prstTxWarp>
          </a:bodyPr>
          <a:lstStyle/>
          <a:p>
            <a:pPr marL="266700" indent="-266700" algn="l" eaLnBrk="1">
              <a:spcBef>
                <a:spcPts val="400"/>
              </a:spcBef>
              <a:buClr>
                <a:srgbClr val="2DA2BF"/>
              </a:buClr>
              <a:buSzPct val="150000"/>
              <a:buFontTx/>
              <a:buChar char="•"/>
            </a:pPr>
            <a:r>
              <a:rPr lang="en-US" sz="2700" dirty="0" smtClean="0">
                <a:solidFill>
                  <a:srgbClr val="000000"/>
                </a:solidFill>
              </a:rPr>
              <a:t> Hunting dog and guard dog</a:t>
            </a:r>
          </a:p>
          <a:p>
            <a:pPr marL="266700" indent="-266700" algn="l" eaLnBrk="1">
              <a:spcBef>
                <a:spcPts val="400"/>
              </a:spcBef>
              <a:buClr>
                <a:srgbClr val="2DA2BF"/>
              </a:buClr>
              <a:buSzPct val="150000"/>
            </a:pPr>
            <a:r>
              <a:rPr lang="en-US" sz="2700" dirty="0" smtClean="0">
                <a:solidFill>
                  <a:srgbClr val="000000"/>
                </a:solidFill>
              </a:rPr>
              <a:t>	  Also, because of his coat, not </a:t>
            </a:r>
          </a:p>
          <a:p>
            <a:pPr marL="266700" indent="-266700" algn="l" eaLnBrk="1">
              <a:spcBef>
                <a:spcPts val="400"/>
              </a:spcBef>
              <a:buClr>
                <a:srgbClr val="2DA2BF"/>
              </a:buClr>
              <a:buSzPct val="150000"/>
            </a:pPr>
            <a:r>
              <a:rPr lang="en-US" sz="2700" dirty="0" smtClean="0">
                <a:solidFill>
                  <a:srgbClr val="000000"/>
                </a:solidFill>
              </a:rPr>
              <a:t>	  comfortable in extreme heat.</a:t>
            </a:r>
            <a:endParaRPr lang="en-US" sz="2700" dirty="0" smtClean="0">
              <a:solidFill>
                <a:schemeClr val="tx1"/>
              </a:solidFill>
            </a:endParaRPr>
          </a:p>
          <a:p>
            <a:pPr marL="266700" indent="-266700" algn="l" eaLnBrk="1">
              <a:spcBef>
                <a:spcPts val="400"/>
              </a:spcBef>
              <a:buClr>
                <a:srgbClr val="2DA2BF"/>
              </a:buClr>
              <a:buSzPct val="150000"/>
              <a:buFontTx/>
              <a:buChar char="•"/>
            </a:pPr>
            <a:r>
              <a:rPr lang="en-US" sz="2700" dirty="0" smtClean="0">
                <a:solidFill>
                  <a:schemeClr val="tx1"/>
                </a:solidFill>
              </a:rPr>
              <a:t> Famous for the otter catching.</a:t>
            </a:r>
          </a:p>
          <a:p>
            <a:pPr marL="266700" indent="-266700" algn="l" eaLnBrk="1">
              <a:spcBef>
                <a:spcPts val="400"/>
              </a:spcBef>
              <a:buClr>
                <a:srgbClr val="2DA2BF"/>
              </a:buClr>
              <a:buSzPct val="150000"/>
            </a:pPr>
            <a:r>
              <a:rPr lang="en-US" sz="2700" dirty="0" smtClean="0">
                <a:solidFill>
                  <a:schemeClr val="tx1"/>
                </a:solidFill>
              </a:rPr>
              <a:t>    (this is not permitted anymore)</a:t>
            </a:r>
          </a:p>
          <a:p>
            <a:pPr marL="266700" indent="-266700" algn="l" eaLnBrk="1">
              <a:spcBef>
                <a:spcPts val="400"/>
              </a:spcBef>
              <a:buClr>
                <a:srgbClr val="2DA2BF"/>
              </a:buClr>
              <a:buSzPct val="150000"/>
            </a:pPr>
            <a:r>
              <a:rPr lang="en-US" sz="2700" dirty="0" smtClean="0">
                <a:solidFill>
                  <a:schemeClr val="tx1"/>
                </a:solidFill>
              </a:rPr>
              <a:t>	  The character for this should</a:t>
            </a:r>
          </a:p>
          <a:p>
            <a:pPr marL="266700" indent="-266700" algn="l" eaLnBrk="1">
              <a:spcBef>
                <a:spcPts val="400"/>
              </a:spcBef>
              <a:buClr>
                <a:srgbClr val="2DA2BF"/>
              </a:buClr>
              <a:buSzPct val="150000"/>
            </a:pPr>
            <a:r>
              <a:rPr lang="en-US" sz="2700" dirty="0" smtClean="0">
                <a:solidFill>
                  <a:schemeClr val="tx1"/>
                </a:solidFill>
              </a:rPr>
              <a:t>	   be tough and “diehard”. </a:t>
            </a:r>
          </a:p>
          <a:p>
            <a:pPr marL="266700" indent="-266700" algn="l" eaLnBrk="1">
              <a:spcBef>
                <a:spcPts val="400"/>
              </a:spcBef>
              <a:buClr>
                <a:srgbClr val="2DA2BF"/>
              </a:buClr>
              <a:buSzPct val="150000"/>
              <a:buFontTx/>
              <a:buChar char="•"/>
            </a:pPr>
            <a:endParaRPr lang="en-US" sz="2700" dirty="0" smtClean="0">
              <a:solidFill>
                <a:schemeClr val="tx1"/>
              </a:solidFill>
            </a:endParaRPr>
          </a:p>
        </p:txBody>
      </p:sp>
      <p:pic>
        <p:nvPicPr>
          <p:cNvPr id="9218" name="Image 2"/>
          <p:cNvPicPr>
            <a:picLocks noChangeAspect="1"/>
          </p:cNvPicPr>
          <p:nvPr/>
        </p:nvPicPr>
        <p:blipFill>
          <a:blip r:embed="rId2" cstate="print"/>
          <a:srcRect/>
          <a:stretch>
            <a:fillRect/>
          </a:stretch>
        </p:blipFill>
        <p:spPr bwMode="auto">
          <a:xfrm>
            <a:off x="0" y="115888"/>
            <a:ext cx="9144000" cy="1243012"/>
          </a:xfrm>
          <a:prstGeom prst="rect">
            <a:avLst/>
          </a:prstGeom>
          <a:noFill/>
          <a:ln w="9525">
            <a:noFill/>
            <a:miter lim="800000"/>
            <a:headEnd/>
            <a:tailEnd/>
          </a:ln>
        </p:spPr>
      </p:pic>
      <p:pic>
        <p:nvPicPr>
          <p:cNvPr id="5" name="Afbeelding 4" descr="IMG_0212 copy.jpg"/>
          <p:cNvPicPr>
            <a:picLocks noChangeAspect="1"/>
          </p:cNvPicPr>
          <p:nvPr/>
        </p:nvPicPr>
        <p:blipFill>
          <a:blip r:embed="rId3" cstate="print"/>
          <a:stretch>
            <a:fillRect/>
          </a:stretch>
        </p:blipFill>
        <p:spPr>
          <a:xfrm>
            <a:off x="5652120" y="1268760"/>
            <a:ext cx="2781590" cy="4176464"/>
          </a:xfrm>
          <a:prstGeom prst="rect">
            <a:avLst/>
          </a:prstGeom>
        </p:spPr>
      </p:pic>
    </p:spTree>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49154" name="Rectangle 2"/>
          <p:cNvSpPr>
            <a:spLocks noGrp="1"/>
          </p:cNvSpPr>
          <p:nvPr>
            <p:ph type="body" idx="1"/>
          </p:nvPr>
        </p:nvSpPr>
        <p:spPr bwMode="auto">
          <a:xfrm>
            <a:off x="468313" y="1341438"/>
            <a:ext cx="8364537" cy="4681537"/>
          </a:xfrm>
          <a:noFill/>
          <a:ln w="12700">
            <a:miter lim="0"/>
            <a:headEnd/>
            <a:tailEnd/>
          </a:ln>
        </p:spPr>
        <p:txBody>
          <a:bodyPr vert="horz" wrap="square" lIns="50800" tIns="50800" rIns="50800" bIns="50800" numCol="1" anchor="t" anchorCtr="0" compatLnSpc="1">
            <a:prstTxWarp prst="textNoShape">
              <a:avLst/>
            </a:prstTxWarp>
          </a:bodyPr>
          <a:lstStyle/>
          <a:p>
            <a:endParaRPr lang="en-US" i="1" dirty="0" smtClean="0">
              <a:solidFill>
                <a:schemeClr val="bg2"/>
              </a:solidFill>
            </a:endParaRPr>
          </a:p>
          <a:p>
            <a:r>
              <a:rPr lang="en-US" sz="2400" dirty="0" smtClean="0">
                <a:solidFill>
                  <a:schemeClr val="tx1"/>
                </a:solidFill>
              </a:rPr>
              <a:t>The tail shows the mood of the dog. </a:t>
            </a:r>
          </a:p>
          <a:p>
            <a:r>
              <a:rPr lang="en-US" sz="2400" dirty="0" smtClean="0">
                <a:solidFill>
                  <a:schemeClr val="tx1"/>
                </a:solidFill>
              </a:rPr>
              <a:t>When they are in the show ring, </a:t>
            </a:r>
          </a:p>
          <a:p>
            <a:r>
              <a:rPr lang="en-US" sz="2400" dirty="0" smtClean="0">
                <a:solidFill>
                  <a:schemeClr val="tx1"/>
                </a:solidFill>
              </a:rPr>
              <a:t>They might be a bit uncomfortable </a:t>
            </a:r>
          </a:p>
          <a:p>
            <a:r>
              <a:rPr lang="en-US" sz="2400" dirty="0" smtClean="0">
                <a:solidFill>
                  <a:schemeClr val="tx1"/>
                </a:solidFill>
              </a:rPr>
              <a:t>and let the tail hang straight. </a:t>
            </a:r>
          </a:p>
          <a:p>
            <a:r>
              <a:rPr lang="en-US" sz="2400" dirty="0" smtClean="0">
                <a:solidFill>
                  <a:schemeClr val="tx1"/>
                </a:solidFill>
              </a:rPr>
              <a:t>Sometimes you can see a little </a:t>
            </a:r>
          </a:p>
          <a:p>
            <a:r>
              <a:rPr lang="en-US" sz="2400" dirty="0" smtClean="0">
                <a:solidFill>
                  <a:schemeClr val="tx1"/>
                </a:solidFill>
              </a:rPr>
              <a:t>hole in the coat where the tail </a:t>
            </a:r>
          </a:p>
          <a:p>
            <a:r>
              <a:rPr lang="en-US" sz="2400" dirty="0" smtClean="0">
                <a:solidFill>
                  <a:schemeClr val="tx1"/>
                </a:solidFill>
              </a:rPr>
              <a:t>should lay down on the back. </a:t>
            </a:r>
          </a:p>
          <a:p>
            <a:r>
              <a:rPr lang="en-US" sz="2400" dirty="0" smtClean="0">
                <a:solidFill>
                  <a:schemeClr val="tx1"/>
                </a:solidFill>
              </a:rPr>
              <a:t>This can be an indication for a </a:t>
            </a:r>
          </a:p>
          <a:p>
            <a:r>
              <a:rPr lang="en-US" sz="2400" dirty="0" smtClean="0">
                <a:solidFill>
                  <a:schemeClr val="tx1"/>
                </a:solidFill>
              </a:rPr>
              <a:t>good tail carriage.</a:t>
            </a:r>
          </a:p>
          <a:p>
            <a:endParaRPr lang="en-US" sz="2400" dirty="0" smtClean="0">
              <a:solidFill>
                <a:schemeClr val="tx1"/>
              </a:solidFill>
            </a:endParaRPr>
          </a:p>
          <a:p>
            <a:r>
              <a:rPr lang="en-US" sz="2400" dirty="0" smtClean="0">
                <a:solidFill>
                  <a:schemeClr val="tx1"/>
                </a:solidFill>
              </a:rPr>
              <a:t>Here are two </a:t>
            </a:r>
            <a:r>
              <a:rPr lang="en-US" sz="2400" dirty="0" err="1" smtClean="0">
                <a:solidFill>
                  <a:schemeClr val="tx1"/>
                </a:solidFill>
              </a:rPr>
              <a:t>tailsets</a:t>
            </a:r>
            <a:r>
              <a:rPr lang="en-US" sz="2400" dirty="0" smtClean="0">
                <a:solidFill>
                  <a:schemeClr val="tx1"/>
                </a:solidFill>
              </a:rPr>
              <a:t> from the same dog</a:t>
            </a:r>
            <a:endParaRPr lang="nl-NL" sz="2400" dirty="0" smtClean="0">
              <a:solidFill>
                <a:schemeClr val="tx1"/>
              </a:solidFill>
            </a:endParaRPr>
          </a:p>
        </p:txBody>
      </p:sp>
      <p:pic>
        <p:nvPicPr>
          <p:cNvPr id="8" name="Afbeelding 7" descr="een spiraalstaart kan er ook zo uitzien.jpg"/>
          <p:cNvPicPr>
            <a:picLocks noChangeAspect="1"/>
          </p:cNvPicPr>
          <p:nvPr/>
        </p:nvPicPr>
        <p:blipFill>
          <a:blip r:embed="rId3" cstate="print"/>
          <a:srcRect l="62020" t="7027" r="5942"/>
          <a:stretch>
            <a:fillRect/>
          </a:stretch>
        </p:blipFill>
        <p:spPr>
          <a:xfrm>
            <a:off x="7236296" y="1484784"/>
            <a:ext cx="1560308" cy="3240360"/>
          </a:xfrm>
          <a:prstGeom prst="rect">
            <a:avLst/>
          </a:prstGeom>
          <a:ln>
            <a:noFill/>
          </a:ln>
          <a:effectLst>
            <a:softEdge rad="112500"/>
          </a:effectLst>
        </p:spPr>
      </p:pic>
      <p:pic>
        <p:nvPicPr>
          <p:cNvPr id="1026" name="Picture 2"/>
          <p:cNvPicPr>
            <a:picLocks noChangeAspect="1" noChangeArrowheads="1"/>
          </p:cNvPicPr>
          <p:nvPr/>
        </p:nvPicPr>
        <p:blipFill>
          <a:blip r:embed="rId4" cstate="print"/>
          <a:srcRect/>
          <a:stretch>
            <a:fillRect/>
          </a:stretch>
        </p:blipFill>
        <p:spPr bwMode="auto">
          <a:xfrm>
            <a:off x="395536" y="1628800"/>
            <a:ext cx="1584176" cy="3160353"/>
          </a:xfrm>
          <a:prstGeom prst="rect">
            <a:avLst/>
          </a:prstGeom>
          <a:ln>
            <a:noFill/>
          </a:ln>
          <a:effectLst>
            <a:softEdge rad="112500"/>
          </a:effectLst>
        </p:spPr>
      </p:pic>
    </p:spTree>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52226" name="Rectangle 2"/>
          <p:cNvSpPr>
            <a:spLocks noGrp="1"/>
          </p:cNvSpPr>
          <p:nvPr>
            <p:ph type="body" idx="1"/>
          </p:nvPr>
        </p:nvSpPr>
        <p:spPr bwMode="auto">
          <a:xfrm>
            <a:off x="468313" y="1341438"/>
            <a:ext cx="8364537" cy="4681537"/>
          </a:xfrm>
          <a:noFill/>
          <a:ln w="12700">
            <a:miter lim="0"/>
            <a:headEnd/>
            <a:tailEnd/>
          </a:ln>
        </p:spPr>
        <p:txBody>
          <a:bodyPr vert="horz" wrap="square" lIns="50800" tIns="50800" rIns="50800" bIns="50800" numCol="1" anchor="t" anchorCtr="0" compatLnSpc="1">
            <a:prstTxWarp prst="textNoShape">
              <a:avLst/>
            </a:prstTxWarp>
          </a:bodyPr>
          <a:lstStyle/>
          <a:p>
            <a:pPr algn="l"/>
            <a:r>
              <a:rPr lang="nl-NL" sz="2800" b="1" u="sng" dirty="0" smtClean="0">
                <a:solidFill>
                  <a:schemeClr val="tx1"/>
                </a:solidFill>
              </a:rPr>
              <a:t>LIMBS</a:t>
            </a:r>
          </a:p>
          <a:p>
            <a:pPr algn="l"/>
            <a:r>
              <a:rPr lang="nl-NL" sz="2800" b="1" i="1" u="sng" dirty="0" err="1" smtClean="0">
                <a:solidFill>
                  <a:schemeClr val="tx1"/>
                </a:solidFill>
              </a:rPr>
              <a:t>Forequarters</a:t>
            </a:r>
            <a:r>
              <a:rPr lang="nl-NL" sz="2800" b="1" i="1" dirty="0" smtClean="0">
                <a:solidFill>
                  <a:schemeClr val="tx1"/>
                </a:solidFill>
              </a:rPr>
              <a:t> </a:t>
            </a:r>
          </a:p>
          <a:p>
            <a:pPr algn="l"/>
            <a:r>
              <a:rPr lang="en-US" sz="2800" i="1" dirty="0" smtClean="0">
                <a:solidFill>
                  <a:schemeClr val="tx1"/>
                </a:solidFill>
              </a:rPr>
              <a:t>Shoulders : 	Shoulder blade, well-laid against 				the chest; obliquely placed and 				well angulated. </a:t>
            </a:r>
          </a:p>
          <a:p>
            <a:pPr algn="l"/>
            <a:r>
              <a:rPr lang="nl-NL" sz="2800" i="1" dirty="0" err="1" smtClean="0">
                <a:solidFill>
                  <a:schemeClr val="tx1"/>
                </a:solidFill>
              </a:rPr>
              <a:t>Forearm</a:t>
            </a:r>
            <a:r>
              <a:rPr lang="nl-NL" sz="2800" i="1" dirty="0" smtClean="0">
                <a:solidFill>
                  <a:schemeClr val="tx1"/>
                </a:solidFill>
              </a:rPr>
              <a:t> : 		</a:t>
            </a:r>
            <a:r>
              <a:rPr lang="nl-NL" sz="2800" i="1" dirty="0" err="1" smtClean="0">
                <a:solidFill>
                  <a:schemeClr val="tx1"/>
                </a:solidFill>
              </a:rPr>
              <a:t>Powerful</a:t>
            </a:r>
            <a:r>
              <a:rPr lang="nl-NL" sz="2800" i="1" dirty="0" smtClean="0">
                <a:solidFill>
                  <a:schemeClr val="tx1"/>
                </a:solidFill>
              </a:rPr>
              <a:t> and straight.</a:t>
            </a:r>
          </a:p>
          <a:p>
            <a:pPr algn="l"/>
            <a:r>
              <a:rPr lang="en-US" sz="2800" i="1" dirty="0" smtClean="0">
                <a:solidFill>
                  <a:schemeClr val="tx1"/>
                </a:solidFill>
              </a:rPr>
              <a:t>Pasterns : 		Straight, not obliquely set. </a:t>
            </a:r>
          </a:p>
          <a:p>
            <a:pPr algn="l"/>
            <a:r>
              <a:rPr lang="en-US" sz="2800" i="1" dirty="0" smtClean="0">
                <a:solidFill>
                  <a:schemeClr val="tx1"/>
                </a:solidFill>
              </a:rPr>
              <a:t>Fore feet : 		Round, toes well developed and 				arched, pads thick.</a:t>
            </a:r>
          </a:p>
          <a:p>
            <a:pPr algn="l"/>
            <a:endParaRPr lang="en-US" sz="2400" i="1" dirty="0" smtClean="0">
              <a:solidFill>
                <a:schemeClr val="tx1"/>
              </a:solidFill>
            </a:endParaRPr>
          </a:p>
          <a:p>
            <a:pPr algn="l"/>
            <a:endParaRPr lang="en-US" sz="2400" i="1" dirty="0" smtClean="0">
              <a:solidFill>
                <a:schemeClr val="tx1"/>
              </a:solidFill>
            </a:endParaRPr>
          </a:p>
          <a:p>
            <a:pPr algn="l"/>
            <a:endParaRPr lang="en-US" sz="2400" i="1" dirty="0" smtClean="0">
              <a:solidFill>
                <a:schemeClr val="tx1"/>
              </a:solidFill>
            </a:endParaRPr>
          </a:p>
          <a:p>
            <a:pPr algn="l"/>
            <a:endParaRPr lang="en-US" sz="2400" i="1" dirty="0" smtClean="0">
              <a:solidFill>
                <a:schemeClr val="tx1"/>
              </a:solidFill>
            </a:endParaRPr>
          </a:p>
          <a:p>
            <a:pPr algn="l"/>
            <a:endParaRPr lang="en-US" i="1" dirty="0" smtClean="0">
              <a:solidFill>
                <a:schemeClr val="tx1"/>
              </a:solidFill>
            </a:endParaRPr>
          </a:p>
          <a:p>
            <a:pPr algn="l"/>
            <a:endParaRPr lang="en-US" sz="2400" i="1" dirty="0" smtClean="0">
              <a:solidFill>
                <a:schemeClr val="tx1"/>
              </a:solidFill>
            </a:endParaRPr>
          </a:p>
          <a:p>
            <a:pPr algn="l"/>
            <a:endParaRPr lang="en-US" sz="2400" i="1" dirty="0" smtClean="0">
              <a:solidFill>
                <a:schemeClr val="tx1"/>
              </a:solidFill>
            </a:endParaRPr>
          </a:p>
          <a:p>
            <a:pPr algn="l"/>
            <a:endParaRPr lang="en-US" sz="2400" i="1" dirty="0" smtClean="0">
              <a:solidFill>
                <a:schemeClr val="bg2"/>
              </a:solidFill>
            </a:endParaRPr>
          </a:p>
          <a:p>
            <a:pPr algn="l"/>
            <a:endParaRPr lang="en-US" sz="2400" i="1" dirty="0" smtClean="0">
              <a:solidFill>
                <a:schemeClr val="bg2"/>
              </a:solidFill>
            </a:endParaRPr>
          </a:p>
        </p:txBody>
      </p:sp>
    </p:spTree>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53250" name="Rectangle 2"/>
          <p:cNvSpPr>
            <a:spLocks noGrp="1"/>
          </p:cNvSpPr>
          <p:nvPr>
            <p:ph type="body" idx="1"/>
          </p:nvPr>
        </p:nvSpPr>
        <p:spPr bwMode="auto">
          <a:xfrm>
            <a:off x="468313" y="1341438"/>
            <a:ext cx="8364537" cy="5111750"/>
          </a:xfrm>
          <a:noFill/>
          <a:ln w="12700">
            <a:miter lim="0"/>
            <a:headEnd/>
            <a:tailEnd/>
          </a:ln>
        </p:spPr>
        <p:txBody>
          <a:bodyPr vert="horz" wrap="square" lIns="50800" tIns="50800" rIns="50800" bIns="50800" numCol="1" anchor="t" anchorCtr="0" compatLnSpc="1">
            <a:prstTxWarp prst="textNoShape">
              <a:avLst/>
            </a:prstTxWarp>
          </a:bodyPr>
          <a:lstStyle/>
          <a:p>
            <a:pPr algn="l"/>
            <a:r>
              <a:rPr lang="nl-NL" sz="2400" b="1" i="1" u="sng" dirty="0" err="1" smtClean="0">
                <a:solidFill>
                  <a:schemeClr val="tx1"/>
                </a:solidFill>
              </a:rPr>
              <a:t>Forequarters</a:t>
            </a:r>
            <a:r>
              <a:rPr lang="nl-NL" sz="2400" b="1" i="1" dirty="0" smtClean="0">
                <a:solidFill>
                  <a:schemeClr val="tx1"/>
                </a:solidFill>
              </a:rPr>
              <a:t> </a:t>
            </a:r>
          </a:p>
          <a:p>
            <a:pPr algn="l"/>
            <a:r>
              <a:rPr lang="en-US" sz="2400" dirty="0" smtClean="0">
                <a:solidFill>
                  <a:schemeClr val="tx1"/>
                </a:solidFill>
              </a:rPr>
              <a:t>Well angulated can be taken more as moderately angulated.</a:t>
            </a:r>
          </a:p>
          <a:p>
            <a:pPr algn="l"/>
            <a:r>
              <a:rPr lang="en-US" sz="2400" dirty="0" smtClean="0">
                <a:solidFill>
                  <a:schemeClr val="tx1"/>
                </a:solidFill>
              </a:rPr>
              <a:t>With this, the angulations of the front are harmonically proportioned with the hindquarters.</a:t>
            </a:r>
          </a:p>
          <a:p>
            <a:pPr algn="l"/>
            <a:endParaRPr lang="en-US" sz="2400" i="1" dirty="0" smtClean="0">
              <a:solidFill>
                <a:schemeClr val="tx1"/>
              </a:solidFill>
            </a:endParaRPr>
          </a:p>
          <a:p>
            <a:pPr algn="l"/>
            <a:endParaRPr lang="en-US" sz="2400" i="1" dirty="0" smtClean="0">
              <a:solidFill>
                <a:schemeClr val="tx1"/>
              </a:solidFill>
            </a:endParaRPr>
          </a:p>
          <a:p>
            <a:pPr algn="l"/>
            <a:endParaRPr lang="en-US" i="1" dirty="0" smtClean="0">
              <a:solidFill>
                <a:schemeClr val="tx1"/>
              </a:solidFill>
            </a:endParaRPr>
          </a:p>
          <a:p>
            <a:pPr algn="l"/>
            <a:endParaRPr lang="en-US" sz="2400" i="1" dirty="0" smtClean="0">
              <a:solidFill>
                <a:schemeClr val="tx1"/>
              </a:solidFill>
            </a:endParaRPr>
          </a:p>
          <a:p>
            <a:pPr algn="l"/>
            <a:endParaRPr lang="en-US" sz="2400" i="1" dirty="0" smtClean="0">
              <a:solidFill>
                <a:schemeClr val="tx1"/>
              </a:solidFill>
            </a:endParaRPr>
          </a:p>
          <a:p>
            <a:pPr algn="l"/>
            <a:endParaRPr lang="en-US" sz="2400" i="1" dirty="0" smtClean="0">
              <a:solidFill>
                <a:schemeClr val="bg2"/>
              </a:solidFill>
            </a:endParaRPr>
          </a:p>
          <a:p>
            <a:pPr algn="l"/>
            <a:endParaRPr lang="en-US" sz="2400" i="1" dirty="0" smtClean="0">
              <a:solidFill>
                <a:schemeClr val="bg2"/>
              </a:solidFill>
            </a:endParaRPr>
          </a:p>
        </p:txBody>
      </p:sp>
      <p:pic>
        <p:nvPicPr>
          <p:cNvPr id="2050" name="Picture 2"/>
          <p:cNvPicPr>
            <a:picLocks noChangeAspect="1" noChangeArrowheads="1"/>
          </p:cNvPicPr>
          <p:nvPr/>
        </p:nvPicPr>
        <p:blipFill>
          <a:blip r:embed="rId3" cstate="print"/>
          <a:srcRect/>
          <a:stretch>
            <a:fillRect/>
          </a:stretch>
        </p:blipFill>
        <p:spPr bwMode="auto">
          <a:xfrm>
            <a:off x="2771800" y="3173313"/>
            <a:ext cx="3486150" cy="284797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57346" name="Rectangle 2"/>
          <p:cNvSpPr>
            <a:spLocks noGrp="1"/>
          </p:cNvSpPr>
          <p:nvPr>
            <p:ph type="body" idx="1"/>
          </p:nvPr>
        </p:nvSpPr>
        <p:spPr bwMode="auto">
          <a:xfrm>
            <a:off x="468313" y="1341438"/>
            <a:ext cx="8364537" cy="4681537"/>
          </a:xfrm>
          <a:noFill/>
          <a:ln w="12700">
            <a:miter lim="0"/>
            <a:headEnd/>
            <a:tailEnd/>
          </a:ln>
        </p:spPr>
        <p:txBody>
          <a:bodyPr vert="horz" wrap="square" lIns="50800" tIns="50800" rIns="50800" bIns="50800" numCol="1" anchor="t" anchorCtr="0" compatLnSpc="1">
            <a:prstTxWarp prst="textNoShape">
              <a:avLst/>
            </a:prstTxWarp>
          </a:bodyPr>
          <a:lstStyle/>
          <a:p>
            <a:pPr algn="l"/>
            <a:r>
              <a:rPr lang="nl-NL" sz="2800" b="1" i="1" u="sng" dirty="0" err="1" smtClean="0">
                <a:solidFill>
                  <a:schemeClr val="tx1"/>
                </a:solidFill>
              </a:rPr>
              <a:t>Hindquarters</a:t>
            </a:r>
            <a:r>
              <a:rPr lang="nl-NL" sz="2800" b="1" i="1" dirty="0" smtClean="0">
                <a:solidFill>
                  <a:schemeClr val="tx1"/>
                </a:solidFill>
              </a:rPr>
              <a:t> </a:t>
            </a:r>
          </a:p>
          <a:p>
            <a:pPr algn="l"/>
            <a:r>
              <a:rPr lang="nl-NL" sz="2800" i="1" dirty="0" err="1" smtClean="0">
                <a:solidFill>
                  <a:schemeClr val="tx1"/>
                </a:solidFill>
              </a:rPr>
              <a:t>Powerful</a:t>
            </a:r>
            <a:r>
              <a:rPr lang="nl-NL" sz="2800" i="1" dirty="0" smtClean="0">
                <a:solidFill>
                  <a:schemeClr val="tx1"/>
                </a:solidFill>
              </a:rPr>
              <a:t>, </a:t>
            </a:r>
            <a:r>
              <a:rPr lang="nl-NL" sz="2800" i="1" dirty="0" err="1" smtClean="0">
                <a:solidFill>
                  <a:schemeClr val="tx1"/>
                </a:solidFill>
              </a:rPr>
              <a:t>moderately</a:t>
            </a:r>
            <a:r>
              <a:rPr lang="nl-NL" sz="2800" i="1" dirty="0" smtClean="0">
                <a:solidFill>
                  <a:schemeClr val="tx1"/>
                </a:solidFill>
              </a:rPr>
              <a:t> </a:t>
            </a:r>
            <a:r>
              <a:rPr lang="nl-NL" sz="2800" i="1" dirty="0" err="1" smtClean="0">
                <a:solidFill>
                  <a:schemeClr val="tx1"/>
                </a:solidFill>
              </a:rPr>
              <a:t>angulated</a:t>
            </a:r>
            <a:r>
              <a:rPr lang="nl-NL" sz="2800" i="1" dirty="0" smtClean="0">
                <a:solidFill>
                  <a:schemeClr val="tx1"/>
                </a:solidFill>
              </a:rPr>
              <a:t>. </a:t>
            </a:r>
          </a:p>
          <a:p>
            <a:pPr algn="l"/>
            <a:endParaRPr lang="en-US" sz="2800" i="1" dirty="0" smtClean="0">
              <a:solidFill>
                <a:schemeClr val="tx1"/>
              </a:solidFill>
            </a:endParaRPr>
          </a:p>
          <a:p>
            <a:pPr algn="l"/>
            <a:r>
              <a:rPr lang="en-US" sz="2800" i="1" dirty="0" smtClean="0">
                <a:solidFill>
                  <a:schemeClr val="tx1"/>
                </a:solidFill>
              </a:rPr>
              <a:t>Lower thigh : 	Not too long. </a:t>
            </a:r>
          </a:p>
          <a:p>
            <a:pPr algn="l"/>
            <a:r>
              <a:rPr lang="nl-NL" sz="2800" i="1" dirty="0" err="1" smtClean="0">
                <a:solidFill>
                  <a:schemeClr val="tx1"/>
                </a:solidFill>
              </a:rPr>
              <a:t>Hock</a:t>
            </a:r>
            <a:r>
              <a:rPr lang="nl-NL" sz="2800" i="1" dirty="0" smtClean="0">
                <a:solidFill>
                  <a:schemeClr val="tx1"/>
                </a:solidFill>
              </a:rPr>
              <a:t> joint : 	</a:t>
            </a:r>
            <a:r>
              <a:rPr lang="nl-NL" sz="2800" i="1" dirty="0" err="1" smtClean="0">
                <a:solidFill>
                  <a:schemeClr val="tx1"/>
                </a:solidFill>
              </a:rPr>
              <a:t>Placed</a:t>
            </a:r>
            <a:r>
              <a:rPr lang="nl-NL" sz="2800" i="1" dirty="0" smtClean="0">
                <a:solidFill>
                  <a:schemeClr val="tx1"/>
                </a:solidFill>
              </a:rPr>
              <a:t> low. </a:t>
            </a:r>
          </a:p>
          <a:p>
            <a:pPr algn="l"/>
            <a:r>
              <a:rPr lang="nl-NL" sz="2800" i="1" dirty="0" err="1" smtClean="0">
                <a:solidFill>
                  <a:schemeClr val="tx1"/>
                </a:solidFill>
              </a:rPr>
              <a:t>Rear</a:t>
            </a:r>
            <a:r>
              <a:rPr lang="nl-NL" sz="2800" i="1" dirty="0" smtClean="0">
                <a:solidFill>
                  <a:schemeClr val="tx1"/>
                </a:solidFill>
              </a:rPr>
              <a:t> pasterns : 	Short. </a:t>
            </a:r>
          </a:p>
          <a:p>
            <a:pPr algn="l"/>
            <a:r>
              <a:rPr lang="en-US" sz="2800" i="1" dirty="0" err="1" smtClean="0">
                <a:solidFill>
                  <a:schemeClr val="tx1"/>
                </a:solidFill>
              </a:rPr>
              <a:t>Hindfeet</a:t>
            </a:r>
            <a:r>
              <a:rPr lang="en-US" sz="2800" i="1" dirty="0" smtClean="0">
                <a:solidFill>
                  <a:schemeClr val="tx1"/>
                </a:solidFill>
              </a:rPr>
              <a:t> : 		Round with well developed pads.</a:t>
            </a:r>
          </a:p>
          <a:p>
            <a:pPr algn="l"/>
            <a:endParaRPr lang="en-US" sz="2800" i="1" dirty="0" smtClean="0">
              <a:solidFill>
                <a:schemeClr val="tx1"/>
              </a:solidFill>
            </a:endParaRPr>
          </a:p>
          <a:p>
            <a:pPr algn="l"/>
            <a:endParaRPr lang="en-US" sz="2800" dirty="0" smtClean="0">
              <a:solidFill>
                <a:schemeClr val="tx1"/>
              </a:solidFill>
            </a:endParaRPr>
          </a:p>
          <a:p>
            <a:pPr algn="l"/>
            <a:endParaRPr lang="en-US" sz="2800" dirty="0" smtClean="0">
              <a:solidFill>
                <a:schemeClr val="tx1"/>
              </a:solidFill>
            </a:endParaRPr>
          </a:p>
          <a:p>
            <a:pPr algn="l"/>
            <a:endParaRPr lang="en-US" sz="2800" dirty="0" smtClean="0">
              <a:solidFill>
                <a:schemeClr val="tx1"/>
              </a:solidFill>
            </a:endParaRPr>
          </a:p>
          <a:p>
            <a:pPr algn="l"/>
            <a:endParaRPr lang="en-US" sz="2800" dirty="0" smtClean="0">
              <a:solidFill>
                <a:schemeClr val="tx1"/>
              </a:solidFill>
            </a:endParaRPr>
          </a:p>
        </p:txBody>
      </p:sp>
      <p:pic>
        <p:nvPicPr>
          <p:cNvPr id="4" name="Afbeelding 3" descr="mooie ronden en sterke voeten.jpg"/>
          <p:cNvPicPr/>
          <p:nvPr/>
        </p:nvPicPr>
        <p:blipFill>
          <a:blip r:embed="rId3" cstate="print"/>
          <a:stretch>
            <a:fillRect/>
          </a:stretch>
        </p:blipFill>
        <p:spPr>
          <a:xfrm flipH="1">
            <a:off x="6372200" y="764704"/>
            <a:ext cx="2016224" cy="2952328"/>
          </a:xfrm>
          <a:prstGeom prst="rect">
            <a:avLst/>
          </a:prstGeom>
          <a:ln>
            <a:noFill/>
          </a:ln>
          <a:effectLst>
            <a:softEdge rad="112500"/>
          </a:effectLst>
        </p:spPr>
      </p:pic>
    </p:spTree>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62466" name="Rectangle 2"/>
          <p:cNvSpPr>
            <a:spLocks noGrp="1"/>
          </p:cNvSpPr>
          <p:nvPr>
            <p:ph type="body" idx="1"/>
          </p:nvPr>
        </p:nvSpPr>
        <p:spPr bwMode="auto">
          <a:xfrm>
            <a:off x="455613" y="1268413"/>
            <a:ext cx="8364537" cy="4681537"/>
          </a:xfrm>
          <a:noFill/>
          <a:ln w="12700">
            <a:miter lim="0"/>
            <a:headEnd/>
            <a:tailEnd/>
          </a:ln>
        </p:spPr>
        <p:txBody>
          <a:bodyPr vert="horz" wrap="square" lIns="50800" tIns="50800" rIns="50800" bIns="50800" numCol="1" anchor="t" anchorCtr="0" compatLnSpc="1">
            <a:prstTxWarp prst="textNoShape">
              <a:avLst/>
            </a:prstTxWarp>
          </a:bodyPr>
          <a:lstStyle/>
          <a:p>
            <a:pPr algn="l"/>
            <a:r>
              <a:rPr lang="nl-NL" sz="2800" b="1" i="1" u="sng" dirty="0" smtClean="0">
                <a:solidFill>
                  <a:schemeClr val="tx1"/>
                </a:solidFill>
              </a:rPr>
              <a:t>Coat </a:t>
            </a:r>
          </a:p>
          <a:p>
            <a:pPr algn="l"/>
            <a:r>
              <a:rPr lang="en-US" sz="2800" i="1" dirty="0" smtClean="0">
                <a:solidFill>
                  <a:schemeClr val="tx1"/>
                </a:solidFill>
              </a:rPr>
              <a:t>HAIR : </a:t>
            </a:r>
          </a:p>
          <a:p>
            <a:pPr algn="l"/>
            <a:r>
              <a:rPr lang="en-US" sz="2800" i="1" dirty="0" smtClean="0">
                <a:solidFill>
                  <a:schemeClr val="tx1"/>
                </a:solidFill>
              </a:rPr>
              <a:t>With the exception of the head and legs, the body is </a:t>
            </a:r>
          </a:p>
          <a:p>
            <a:pPr algn="l"/>
            <a:r>
              <a:rPr lang="en-US" sz="2800" i="1" dirty="0" smtClean="0">
                <a:solidFill>
                  <a:schemeClr val="tx1"/>
                </a:solidFill>
              </a:rPr>
              <a:t>covered with tight curls consisting of firm, strong </a:t>
            </a:r>
          </a:p>
          <a:p>
            <a:pPr algn="l"/>
            <a:r>
              <a:rPr lang="en-US" sz="2800" i="1" dirty="0" smtClean="0">
                <a:solidFill>
                  <a:schemeClr val="tx1"/>
                </a:solidFill>
              </a:rPr>
              <a:t>tufts of hair. </a:t>
            </a:r>
          </a:p>
          <a:p>
            <a:pPr algn="l"/>
            <a:r>
              <a:rPr lang="en-US" sz="2800" i="1" dirty="0" smtClean="0">
                <a:solidFill>
                  <a:schemeClr val="tx1"/>
                </a:solidFill>
              </a:rPr>
              <a:t>Sparse curls or curls of thin hair tufts give the dog a </a:t>
            </a:r>
          </a:p>
          <a:p>
            <a:pPr algn="l"/>
            <a:r>
              <a:rPr lang="en-US" sz="2800" i="1" dirty="0" smtClean="0">
                <a:solidFill>
                  <a:schemeClr val="tx1"/>
                </a:solidFill>
              </a:rPr>
              <a:t>woolly appearance, which must be considered a </a:t>
            </a:r>
          </a:p>
          <a:p>
            <a:pPr algn="l"/>
            <a:r>
              <a:rPr lang="en-US" sz="2800" i="1" dirty="0" smtClean="0">
                <a:solidFill>
                  <a:schemeClr val="tx1"/>
                </a:solidFill>
              </a:rPr>
              <a:t>serious fault. </a:t>
            </a:r>
          </a:p>
          <a:p>
            <a:pPr algn="l"/>
            <a:r>
              <a:rPr lang="en-US" sz="2800" i="1" dirty="0" smtClean="0">
                <a:solidFill>
                  <a:schemeClr val="tx1"/>
                </a:solidFill>
              </a:rPr>
              <a:t>The coat itself is rather coarse in texture and has </a:t>
            </a:r>
          </a:p>
          <a:p>
            <a:pPr algn="l"/>
            <a:r>
              <a:rPr lang="en-US" sz="2800" i="1" dirty="0" smtClean="0">
                <a:solidFill>
                  <a:schemeClr val="tx1"/>
                </a:solidFill>
              </a:rPr>
              <a:t>a greasy touch.</a:t>
            </a:r>
            <a:endParaRPr lang="nl-NL" sz="2800" i="1" dirty="0" smtClean="0">
              <a:solidFill>
                <a:schemeClr val="tx1"/>
              </a:solidFill>
            </a:endParaRPr>
          </a:p>
        </p:txBody>
      </p:sp>
    </p:spTree>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61443" name="Rectangle 2"/>
          <p:cNvSpPr>
            <a:spLocks noGrp="1"/>
          </p:cNvSpPr>
          <p:nvPr>
            <p:ph type="body" idx="1"/>
          </p:nvPr>
        </p:nvSpPr>
        <p:spPr bwMode="auto">
          <a:xfrm>
            <a:off x="455613" y="1268413"/>
            <a:ext cx="8077200" cy="4681537"/>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Lst>
        </p:spPr>
        <p:txBody>
          <a:bodyPr vert="horz" wrap="square" lIns="50800" tIns="50800" rIns="50800" bIns="50800" numCol="1" anchor="t" anchorCtr="0" compatLnSpc="1">
            <a:prstTxWarp prst="textNoShape">
              <a:avLst/>
            </a:prstTxWarp>
          </a:bodyPr>
          <a:lstStyle/>
          <a:p>
            <a:pPr marL="0" indent="0">
              <a:defRPr/>
            </a:pPr>
            <a:r>
              <a:rPr lang="en-US" sz="2400" dirty="0" smtClean="0">
                <a:solidFill>
                  <a:schemeClr val="tx1"/>
                </a:solidFill>
                <a:ea typeface="ＭＳ Ｐゴシック" charset="0"/>
                <a:sym typeface="Helvetica" charset="0"/>
              </a:rPr>
              <a:t>Tight curls consisting of firm tufts.</a:t>
            </a:r>
          </a:p>
          <a:p>
            <a:pPr marL="0" indent="0">
              <a:defRPr/>
            </a:pPr>
            <a:r>
              <a:rPr lang="en-US" sz="2400" dirty="0" smtClean="0">
                <a:solidFill>
                  <a:schemeClr val="tx1"/>
                </a:solidFill>
                <a:ea typeface="ＭＳ Ｐゴシック" charset="0"/>
                <a:sym typeface="Helvetica" charset="0"/>
              </a:rPr>
              <a:t>The hair is coarse and feels greasy.</a:t>
            </a:r>
            <a:endParaRPr lang="nl-NL" dirty="0">
              <a:solidFill>
                <a:schemeClr val="bg2"/>
              </a:solidFill>
              <a:ea typeface="ＭＳ Ｐゴシック" charset="0"/>
              <a:sym typeface="Helvetica" charset="0"/>
            </a:endParaRPr>
          </a:p>
        </p:txBody>
      </p:sp>
      <p:pic>
        <p:nvPicPr>
          <p:cNvPr id="4" name="Afbeelding 3" descr="perfecte vacht.jpg"/>
          <p:cNvPicPr>
            <a:picLocks noChangeAspect="1"/>
          </p:cNvPicPr>
          <p:nvPr/>
        </p:nvPicPr>
        <p:blipFill>
          <a:blip r:embed="rId3" cstate="print"/>
          <a:srcRect l="31132" t="27950" r="18867" b="44750"/>
          <a:stretch>
            <a:fillRect/>
          </a:stretch>
        </p:blipFill>
        <p:spPr>
          <a:xfrm>
            <a:off x="1547664" y="2348880"/>
            <a:ext cx="5871422" cy="288032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64514" name="Rectangle 2"/>
          <p:cNvSpPr>
            <a:spLocks noGrp="1"/>
          </p:cNvSpPr>
          <p:nvPr>
            <p:ph type="body" idx="1"/>
          </p:nvPr>
        </p:nvSpPr>
        <p:spPr bwMode="auto">
          <a:xfrm>
            <a:off x="455613" y="1268413"/>
            <a:ext cx="8364537" cy="4681537"/>
          </a:xfrm>
          <a:noFill/>
          <a:ln w="12700">
            <a:miter lim="0"/>
            <a:headEnd/>
            <a:tailEnd/>
          </a:ln>
        </p:spPr>
        <p:txBody>
          <a:bodyPr vert="horz" wrap="square" lIns="50800" tIns="50800" rIns="50800" bIns="50800" numCol="1" anchor="t" anchorCtr="0" compatLnSpc="1">
            <a:prstTxWarp prst="textNoShape">
              <a:avLst/>
            </a:prstTxWarp>
          </a:bodyPr>
          <a:lstStyle/>
          <a:p>
            <a:pPr algn="l"/>
            <a:endParaRPr lang="en-US" sz="2400" i="1" dirty="0" smtClean="0">
              <a:solidFill>
                <a:schemeClr val="tx1"/>
              </a:solidFill>
            </a:endParaRPr>
          </a:p>
          <a:p>
            <a:pPr algn="l"/>
            <a:endParaRPr lang="en-US" sz="2400" i="1" dirty="0" smtClean="0">
              <a:solidFill>
                <a:schemeClr val="tx1"/>
              </a:solidFill>
            </a:endParaRPr>
          </a:p>
          <a:p>
            <a:pPr algn="l"/>
            <a:endParaRPr lang="en-US" sz="2400" i="1" dirty="0" smtClean="0">
              <a:solidFill>
                <a:schemeClr val="bg2"/>
              </a:solidFill>
            </a:endParaRPr>
          </a:p>
          <a:p>
            <a:pPr algn="l"/>
            <a:endParaRPr lang="en-US" sz="2400" i="1" dirty="0" smtClean="0">
              <a:solidFill>
                <a:schemeClr val="bg2"/>
              </a:solidFill>
            </a:endParaRPr>
          </a:p>
          <a:p>
            <a:endParaRPr lang="en-US" sz="2400" i="1" dirty="0" smtClean="0">
              <a:solidFill>
                <a:schemeClr val="bg2"/>
              </a:solidFill>
            </a:endParaRPr>
          </a:p>
          <a:p>
            <a:endParaRPr lang="en-US" sz="2400" i="1" dirty="0" smtClean="0">
              <a:solidFill>
                <a:schemeClr val="bg2"/>
              </a:solidFill>
            </a:endParaRPr>
          </a:p>
          <a:p>
            <a:endParaRPr lang="en-US" sz="2400" i="1" dirty="0" smtClean="0">
              <a:solidFill>
                <a:schemeClr val="bg2"/>
              </a:solidFill>
            </a:endParaRPr>
          </a:p>
          <a:p>
            <a:endParaRPr lang="en-US" sz="2400" i="1" dirty="0" smtClean="0">
              <a:solidFill>
                <a:schemeClr val="bg2"/>
              </a:solidFill>
            </a:endParaRPr>
          </a:p>
          <a:p>
            <a:pPr algn="l"/>
            <a:endParaRPr lang="en-US" sz="2400" i="1" dirty="0" smtClean="0">
              <a:solidFill>
                <a:schemeClr val="bg2"/>
              </a:solidFill>
            </a:endParaRPr>
          </a:p>
          <a:p>
            <a:pPr algn="l"/>
            <a:r>
              <a:rPr lang="en-US" i="1" dirty="0" smtClean="0">
                <a:solidFill>
                  <a:schemeClr val="bg2"/>
                </a:solidFill>
              </a:rPr>
              <a:t>               </a:t>
            </a:r>
          </a:p>
          <a:p>
            <a:pPr algn="l"/>
            <a:endParaRPr lang="en-US" i="1" dirty="0" smtClean="0">
              <a:solidFill>
                <a:schemeClr val="bg2"/>
              </a:solidFill>
            </a:endParaRPr>
          </a:p>
          <a:p>
            <a:pPr algn="l"/>
            <a:r>
              <a:rPr lang="en-US" i="1" dirty="0" smtClean="0">
                <a:solidFill>
                  <a:schemeClr val="bg2"/>
                </a:solidFill>
              </a:rPr>
              <a:t>    </a:t>
            </a:r>
            <a:r>
              <a:rPr lang="en-US" sz="2400" i="1" dirty="0" smtClean="0">
                <a:solidFill>
                  <a:schemeClr val="tx1"/>
                </a:solidFill>
              </a:rPr>
              <a:t>Too wooly            Not enough curl              Open curls</a:t>
            </a:r>
          </a:p>
          <a:p>
            <a:pPr algn="l"/>
            <a:r>
              <a:rPr lang="en-US" i="1" dirty="0" smtClean="0">
                <a:solidFill>
                  <a:schemeClr val="bg2"/>
                </a:solidFill>
              </a:rPr>
              <a:t>        	</a:t>
            </a:r>
            <a:endParaRPr lang="nl-NL" dirty="0" smtClean="0">
              <a:solidFill>
                <a:schemeClr val="bg2"/>
              </a:solidFill>
            </a:endParaRPr>
          </a:p>
        </p:txBody>
      </p:sp>
      <p:pic>
        <p:nvPicPr>
          <p:cNvPr id="6" name="Afbeelding 5" descr="Frouke dec 2006 uit vacht kl.jpg"/>
          <p:cNvPicPr/>
          <p:nvPr/>
        </p:nvPicPr>
        <p:blipFill>
          <a:blip r:embed="rId3" cstate="print"/>
          <a:srcRect l="19357" r="30313" b="72207"/>
          <a:stretch>
            <a:fillRect/>
          </a:stretch>
        </p:blipFill>
        <p:spPr>
          <a:xfrm>
            <a:off x="179512" y="3140968"/>
            <a:ext cx="2448272" cy="1728192"/>
          </a:xfrm>
          <a:prstGeom prst="rect">
            <a:avLst/>
          </a:prstGeom>
        </p:spPr>
      </p:pic>
      <p:pic>
        <p:nvPicPr>
          <p:cNvPr id="7" name="Afbeelding 6" descr="grote wetterteef met erg halve krulvacht.jpg"/>
          <p:cNvPicPr>
            <a:picLocks noChangeAspect="1"/>
          </p:cNvPicPr>
          <p:nvPr/>
        </p:nvPicPr>
        <p:blipFill>
          <a:blip r:embed="rId4" cstate="print"/>
          <a:srcRect l="56927" t="31100" r="19322" b="50000"/>
          <a:stretch>
            <a:fillRect/>
          </a:stretch>
        </p:blipFill>
        <p:spPr>
          <a:xfrm>
            <a:off x="2987824" y="3140968"/>
            <a:ext cx="2304256" cy="1728192"/>
          </a:xfrm>
          <a:prstGeom prst="rect">
            <a:avLst/>
          </a:prstGeom>
        </p:spPr>
      </p:pic>
      <p:pic>
        <p:nvPicPr>
          <p:cNvPr id="8" name="Afbeelding 7" descr="BUT_0402.jpg"/>
          <p:cNvPicPr>
            <a:picLocks noChangeAspect="1"/>
          </p:cNvPicPr>
          <p:nvPr/>
        </p:nvPicPr>
        <p:blipFill>
          <a:blip r:embed="rId5" cstate="print"/>
          <a:stretch>
            <a:fillRect/>
          </a:stretch>
        </p:blipFill>
        <p:spPr>
          <a:xfrm>
            <a:off x="5868144" y="3068960"/>
            <a:ext cx="2664296" cy="1769260"/>
          </a:xfrm>
          <a:prstGeom prst="rect">
            <a:avLst/>
          </a:prstGeom>
        </p:spPr>
      </p:pic>
    </p:spTree>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65538" name="Rectangle 2"/>
          <p:cNvSpPr>
            <a:spLocks noGrp="1"/>
          </p:cNvSpPr>
          <p:nvPr>
            <p:ph type="body" idx="1"/>
          </p:nvPr>
        </p:nvSpPr>
        <p:spPr bwMode="auto">
          <a:xfrm>
            <a:off x="455613" y="1268413"/>
            <a:ext cx="8364537" cy="5256931"/>
          </a:xfrm>
          <a:noFill/>
          <a:ln w="12700">
            <a:miter lim="0"/>
            <a:headEnd/>
            <a:tailEnd/>
          </a:ln>
        </p:spPr>
        <p:txBody>
          <a:bodyPr vert="horz" wrap="square" lIns="50800" tIns="50800" rIns="50800" bIns="50800" numCol="1" anchor="t" anchorCtr="0" compatLnSpc="1">
            <a:prstTxWarp prst="textNoShape">
              <a:avLst/>
            </a:prstTxWarp>
          </a:bodyPr>
          <a:lstStyle/>
          <a:p>
            <a:pPr algn="l"/>
            <a:endParaRPr lang="en-US" sz="2400" i="1" dirty="0" smtClean="0">
              <a:solidFill>
                <a:schemeClr val="tx1"/>
              </a:solidFill>
            </a:endParaRPr>
          </a:p>
          <a:p>
            <a:pPr algn="l"/>
            <a:endParaRPr lang="en-US" sz="2400" i="1" dirty="0" smtClean="0">
              <a:solidFill>
                <a:schemeClr val="tx1"/>
              </a:solidFill>
            </a:endParaRPr>
          </a:p>
          <a:p>
            <a:pPr algn="l"/>
            <a:endParaRPr lang="en-US" sz="2400" i="1" dirty="0" smtClean="0">
              <a:solidFill>
                <a:schemeClr val="bg2"/>
              </a:solidFill>
            </a:endParaRPr>
          </a:p>
          <a:p>
            <a:pPr algn="l"/>
            <a:endParaRPr lang="en-US" sz="2400" i="1" dirty="0" smtClean="0">
              <a:solidFill>
                <a:schemeClr val="bg2"/>
              </a:solidFill>
            </a:endParaRPr>
          </a:p>
          <a:p>
            <a:endParaRPr lang="en-US" sz="2400" i="1" dirty="0" smtClean="0">
              <a:solidFill>
                <a:schemeClr val="bg2"/>
              </a:solidFill>
            </a:endParaRPr>
          </a:p>
          <a:p>
            <a:endParaRPr lang="en-US" sz="2400" i="1" dirty="0" smtClean="0">
              <a:solidFill>
                <a:schemeClr val="bg2"/>
              </a:solidFill>
            </a:endParaRPr>
          </a:p>
          <a:p>
            <a:endParaRPr lang="en-US" sz="2400" i="1" dirty="0" smtClean="0">
              <a:solidFill>
                <a:schemeClr val="bg2"/>
              </a:solidFill>
            </a:endParaRPr>
          </a:p>
          <a:p>
            <a:pPr algn="l"/>
            <a:endParaRPr lang="en-US" sz="2400" i="1" dirty="0" smtClean="0">
              <a:solidFill>
                <a:schemeClr val="bg2"/>
              </a:solidFill>
            </a:endParaRPr>
          </a:p>
          <a:p>
            <a:r>
              <a:rPr lang="en-US" i="1" dirty="0" smtClean="0">
                <a:solidFill>
                  <a:schemeClr val="bg2"/>
                </a:solidFill>
              </a:rPr>
              <a:t>  </a:t>
            </a:r>
            <a:r>
              <a:rPr lang="en-US" dirty="0" smtClean="0">
                <a:solidFill>
                  <a:schemeClr val="bg2"/>
                </a:solidFill>
              </a:rPr>
              <a:t>             </a:t>
            </a:r>
          </a:p>
          <a:p>
            <a:r>
              <a:rPr lang="en-US" sz="2000" dirty="0" smtClean="0">
                <a:solidFill>
                  <a:schemeClr val="tx1"/>
                </a:solidFill>
              </a:rPr>
              <a:t>           Sometimes we see bald spots that are usually symmetric. </a:t>
            </a:r>
          </a:p>
          <a:p>
            <a:r>
              <a:rPr lang="en-US" sz="2000" dirty="0" smtClean="0">
                <a:solidFill>
                  <a:schemeClr val="tx1"/>
                </a:solidFill>
              </a:rPr>
              <a:t>(on the rear, at the sides or chest, neck and the back of the ears)</a:t>
            </a:r>
          </a:p>
          <a:p>
            <a:r>
              <a:rPr lang="en-US" sz="2000" dirty="0" smtClean="0">
                <a:solidFill>
                  <a:schemeClr val="tx1"/>
                </a:solidFill>
              </a:rPr>
              <a:t>This used to be a problem with the Wetterhoun. </a:t>
            </a:r>
          </a:p>
          <a:p>
            <a:r>
              <a:rPr lang="en-US" sz="2000" dirty="0" smtClean="0">
                <a:solidFill>
                  <a:schemeClr val="tx1"/>
                </a:solidFill>
              </a:rPr>
              <a:t>Although, we don’t really know the reason, </a:t>
            </a:r>
          </a:p>
          <a:p>
            <a:r>
              <a:rPr lang="en-US" sz="2000" dirty="0" smtClean="0">
                <a:solidFill>
                  <a:schemeClr val="tx1"/>
                </a:solidFill>
              </a:rPr>
              <a:t>we don’t see it very often anymore.</a:t>
            </a:r>
          </a:p>
          <a:p>
            <a:pPr algn="l"/>
            <a:r>
              <a:rPr lang="en-US" sz="2400" i="1" dirty="0" smtClean="0">
                <a:solidFill>
                  <a:schemeClr val="tx1"/>
                </a:solidFill>
              </a:rPr>
              <a:t> 	</a:t>
            </a:r>
          </a:p>
          <a:p>
            <a:pPr algn="l"/>
            <a:endParaRPr lang="en-US" sz="2400" i="1" dirty="0" smtClean="0">
              <a:solidFill>
                <a:schemeClr val="tx1"/>
              </a:solidFill>
            </a:endParaRPr>
          </a:p>
          <a:p>
            <a:pPr algn="r"/>
            <a:r>
              <a:rPr lang="en-US" sz="2400" i="1" dirty="0" smtClean="0">
                <a:solidFill>
                  <a:schemeClr val="tx1"/>
                </a:solidFill>
              </a:rPr>
              <a:t>)</a:t>
            </a:r>
          </a:p>
          <a:p>
            <a:pPr algn="l"/>
            <a:r>
              <a:rPr lang="en-US" sz="2400" i="1" dirty="0" smtClean="0">
                <a:solidFill>
                  <a:schemeClr val="tx1"/>
                </a:solidFill>
              </a:rPr>
              <a:t>        	</a:t>
            </a:r>
            <a:endParaRPr lang="nl-NL" sz="2400" dirty="0" smtClean="0">
              <a:solidFill>
                <a:schemeClr val="tx1"/>
              </a:solidFill>
            </a:endParaRPr>
          </a:p>
        </p:txBody>
      </p:sp>
      <p:pic>
        <p:nvPicPr>
          <p:cNvPr id="8" name="Tijdelijke aanduiding voor inhoud 3" descr="vachtproblemen jonge wetterhoun.tif"/>
          <p:cNvPicPr>
            <a:picLocks noChangeAspect="1"/>
          </p:cNvPicPr>
          <p:nvPr/>
        </p:nvPicPr>
        <p:blipFill>
          <a:blip r:embed="rId3" cstate="print"/>
          <a:stretch>
            <a:fillRect/>
          </a:stretch>
        </p:blipFill>
        <p:spPr>
          <a:xfrm>
            <a:off x="2483768" y="1484784"/>
            <a:ext cx="3240360" cy="2876923"/>
          </a:xfrm>
          <a:prstGeom prst="rect">
            <a:avLst/>
          </a:prstGeom>
        </p:spPr>
      </p:pic>
    </p:spTree>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62466" name="Rectangle 2"/>
          <p:cNvSpPr>
            <a:spLocks noGrp="1"/>
          </p:cNvSpPr>
          <p:nvPr>
            <p:ph type="body" idx="1"/>
          </p:nvPr>
        </p:nvSpPr>
        <p:spPr bwMode="auto">
          <a:xfrm>
            <a:off x="455613" y="1268413"/>
            <a:ext cx="8364537" cy="4681537"/>
          </a:xfrm>
          <a:noFill/>
          <a:ln w="12700">
            <a:miter lim="0"/>
            <a:headEnd/>
            <a:tailEnd/>
          </a:ln>
        </p:spPr>
        <p:txBody>
          <a:bodyPr vert="horz" wrap="square" lIns="50800" tIns="50800" rIns="50800" bIns="50800" numCol="1" anchor="t" anchorCtr="0" compatLnSpc="1">
            <a:prstTxWarp prst="textNoShape">
              <a:avLst/>
            </a:prstTxWarp>
          </a:bodyPr>
          <a:lstStyle/>
          <a:p>
            <a:pPr algn="l"/>
            <a:r>
              <a:rPr lang="nl-NL" sz="2800" b="1" i="1" u="sng" dirty="0" smtClean="0">
                <a:solidFill>
                  <a:schemeClr val="tx1"/>
                </a:solidFill>
              </a:rPr>
              <a:t>Coat </a:t>
            </a:r>
          </a:p>
          <a:p>
            <a:pPr algn="l"/>
            <a:r>
              <a:rPr lang="en-US" sz="2800" i="1" dirty="0" smtClean="0">
                <a:solidFill>
                  <a:schemeClr val="tx1"/>
                </a:solidFill>
              </a:rPr>
              <a:t>COLOUR : </a:t>
            </a:r>
            <a:endParaRPr lang="en-US" sz="2800" dirty="0" smtClean="0">
              <a:solidFill>
                <a:schemeClr val="tx1"/>
              </a:solidFill>
            </a:endParaRPr>
          </a:p>
          <a:p>
            <a:pPr algn="l"/>
            <a:r>
              <a:rPr lang="en-US" sz="2800" dirty="0" smtClean="0">
                <a:solidFill>
                  <a:schemeClr val="tx1"/>
                </a:solidFill>
              </a:rPr>
              <a:t>Solid black or brown, or black with white markings, </a:t>
            </a:r>
          </a:p>
          <a:p>
            <a:pPr algn="l"/>
            <a:r>
              <a:rPr lang="en-US" sz="2800" dirty="0" smtClean="0">
                <a:solidFill>
                  <a:schemeClr val="tx1"/>
                </a:solidFill>
              </a:rPr>
              <a:t>or brown with white markings. </a:t>
            </a:r>
          </a:p>
          <a:p>
            <a:pPr algn="l"/>
            <a:r>
              <a:rPr lang="en-US" sz="2800" dirty="0" smtClean="0">
                <a:solidFill>
                  <a:schemeClr val="tx1"/>
                </a:solidFill>
              </a:rPr>
              <a:t>Ticking or roan in the white are permitted.</a:t>
            </a:r>
            <a:endParaRPr lang="nl-NL" sz="2800" dirty="0" smtClean="0">
              <a:solidFill>
                <a:schemeClr val="tx1"/>
              </a:solidFill>
            </a:endParaRPr>
          </a:p>
        </p:txBody>
      </p:sp>
    </p:spTree>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66562" name="Rectangle 2"/>
          <p:cNvSpPr>
            <a:spLocks noGrp="1"/>
          </p:cNvSpPr>
          <p:nvPr>
            <p:ph type="body" idx="1"/>
          </p:nvPr>
        </p:nvSpPr>
        <p:spPr bwMode="auto">
          <a:xfrm>
            <a:off x="455613" y="1268413"/>
            <a:ext cx="8364537" cy="4968875"/>
          </a:xfrm>
          <a:noFill/>
          <a:ln w="12700">
            <a:miter lim="0"/>
            <a:headEnd/>
            <a:tailEnd/>
          </a:ln>
        </p:spPr>
        <p:txBody>
          <a:bodyPr vert="horz" wrap="square" lIns="50800" tIns="50800" rIns="50800" bIns="50800" numCol="1" anchor="t" anchorCtr="0" compatLnSpc="1">
            <a:prstTxWarp prst="textNoShape">
              <a:avLst/>
            </a:prstTxWarp>
          </a:bodyPr>
          <a:lstStyle/>
          <a:p>
            <a:pPr algn="l"/>
            <a:endParaRPr lang="en-US" sz="2400" i="1" dirty="0" smtClean="0">
              <a:solidFill>
                <a:schemeClr val="tx1"/>
              </a:solidFill>
            </a:endParaRPr>
          </a:p>
          <a:p>
            <a:pPr algn="l"/>
            <a:endParaRPr lang="en-US" sz="2400" i="1" dirty="0" smtClean="0">
              <a:solidFill>
                <a:schemeClr val="tx1"/>
              </a:solidFill>
            </a:endParaRPr>
          </a:p>
          <a:p>
            <a:pPr algn="l"/>
            <a:endParaRPr lang="en-US" sz="2400" i="1" dirty="0" smtClean="0">
              <a:solidFill>
                <a:schemeClr val="bg2"/>
              </a:solidFill>
            </a:endParaRPr>
          </a:p>
          <a:p>
            <a:pPr algn="l"/>
            <a:endParaRPr lang="en-US" sz="2400" i="1" dirty="0" smtClean="0">
              <a:solidFill>
                <a:schemeClr val="bg2"/>
              </a:solidFill>
            </a:endParaRPr>
          </a:p>
          <a:p>
            <a:endParaRPr lang="en-US" sz="2400" i="1" dirty="0" smtClean="0">
              <a:solidFill>
                <a:schemeClr val="bg2"/>
              </a:solidFill>
            </a:endParaRPr>
          </a:p>
          <a:p>
            <a:endParaRPr lang="en-US" sz="2400" i="1" dirty="0" smtClean="0">
              <a:solidFill>
                <a:schemeClr val="bg2"/>
              </a:solidFill>
            </a:endParaRPr>
          </a:p>
          <a:p>
            <a:pPr algn="l"/>
            <a:endParaRPr lang="en-US" sz="2400" i="1" dirty="0" smtClean="0">
              <a:solidFill>
                <a:schemeClr val="bg2"/>
              </a:solidFill>
            </a:endParaRPr>
          </a:p>
          <a:p>
            <a:pPr algn="l"/>
            <a:r>
              <a:rPr lang="en-US" i="1" dirty="0" smtClean="0">
                <a:solidFill>
                  <a:schemeClr val="bg2"/>
                </a:solidFill>
              </a:rPr>
              <a:t>               </a:t>
            </a:r>
          </a:p>
          <a:p>
            <a:pPr algn="l"/>
            <a:endParaRPr lang="en-US" i="1" dirty="0" smtClean="0">
              <a:solidFill>
                <a:schemeClr val="bg2"/>
              </a:solidFill>
            </a:endParaRPr>
          </a:p>
          <a:p>
            <a:pPr algn="l"/>
            <a:endParaRPr lang="en-US" i="1" dirty="0" smtClean="0">
              <a:solidFill>
                <a:schemeClr val="bg2"/>
              </a:solidFill>
            </a:endParaRPr>
          </a:p>
          <a:p>
            <a:pPr algn="l"/>
            <a:endParaRPr lang="en-US" i="1" dirty="0" smtClean="0">
              <a:solidFill>
                <a:schemeClr val="bg2"/>
              </a:solidFill>
            </a:endParaRPr>
          </a:p>
          <a:p>
            <a:pPr algn="l"/>
            <a:endParaRPr lang="en-US" i="1" dirty="0" smtClean="0">
              <a:solidFill>
                <a:schemeClr val="bg2"/>
              </a:solidFill>
            </a:endParaRPr>
          </a:p>
          <a:p>
            <a:pPr algn="l"/>
            <a:r>
              <a:rPr lang="en-US" i="1" dirty="0" smtClean="0">
                <a:solidFill>
                  <a:schemeClr val="bg2"/>
                </a:solidFill>
              </a:rPr>
              <a:t>          </a:t>
            </a:r>
            <a:r>
              <a:rPr lang="en-US" sz="2000" i="1" dirty="0" smtClean="0">
                <a:solidFill>
                  <a:schemeClr val="tx1"/>
                </a:solidFill>
              </a:rPr>
              <a:t>White with black marking</a:t>
            </a:r>
            <a:r>
              <a:rPr lang="en-US" sz="2000" i="1" dirty="0" smtClean="0">
                <a:solidFill>
                  <a:schemeClr val="bg2"/>
                </a:solidFill>
              </a:rPr>
              <a:t> 		</a:t>
            </a:r>
            <a:r>
              <a:rPr lang="en-US" sz="2000" i="1" dirty="0" smtClean="0">
                <a:solidFill>
                  <a:schemeClr val="tx1"/>
                </a:solidFill>
              </a:rPr>
              <a:t>White with black marking</a:t>
            </a:r>
          </a:p>
          <a:p>
            <a:pPr algn="l"/>
            <a:r>
              <a:rPr lang="en-US" sz="2000" i="1" dirty="0" smtClean="0">
                <a:solidFill>
                  <a:schemeClr val="tx1"/>
                </a:solidFill>
              </a:rPr>
              <a:t>                 and ticking			        with little ticking</a:t>
            </a:r>
          </a:p>
          <a:p>
            <a:pPr algn="l"/>
            <a:r>
              <a:rPr lang="en-US" sz="2400" i="1" dirty="0" smtClean="0">
                <a:solidFill>
                  <a:schemeClr val="tx1"/>
                </a:solidFill>
              </a:rPr>
              <a:t>        	</a:t>
            </a:r>
            <a:endParaRPr lang="nl-NL" sz="2400" dirty="0" smtClean="0">
              <a:solidFill>
                <a:schemeClr val="tx1"/>
              </a:solidFill>
            </a:endParaRPr>
          </a:p>
        </p:txBody>
      </p:sp>
      <p:pic>
        <p:nvPicPr>
          <p:cNvPr id="6" name="Tijdelijke aanduiding voor inhoud 3" descr="BUT_0558.jpg"/>
          <p:cNvPicPr>
            <a:picLocks noChangeAspect="1"/>
          </p:cNvPicPr>
          <p:nvPr/>
        </p:nvPicPr>
        <p:blipFill>
          <a:blip r:embed="rId3" cstate="print"/>
          <a:stretch>
            <a:fillRect/>
          </a:stretch>
        </p:blipFill>
        <p:spPr>
          <a:xfrm>
            <a:off x="683568" y="2060848"/>
            <a:ext cx="4061611" cy="2697163"/>
          </a:xfrm>
          <a:prstGeom prst="rect">
            <a:avLst/>
          </a:prstGeom>
        </p:spPr>
      </p:pic>
      <p:pic>
        <p:nvPicPr>
          <p:cNvPr id="7" name="Afbeelding 6" descr="vierkant teefje.jpg"/>
          <p:cNvPicPr>
            <a:picLocks noChangeAspect="1"/>
          </p:cNvPicPr>
          <p:nvPr/>
        </p:nvPicPr>
        <p:blipFill>
          <a:blip r:embed="rId4" cstate="print"/>
          <a:srcRect l="12631" r="18099" b="28035"/>
          <a:stretch>
            <a:fillRect/>
          </a:stretch>
        </p:blipFill>
        <p:spPr>
          <a:xfrm>
            <a:off x="4890419" y="2060848"/>
            <a:ext cx="3659367" cy="2664296"/>
          </a:xfrm>
          <a:prstGeom prst="rect">
            <a:avLst/>
          </a:prstGeom>
        </p:spPr>
      </p:pic>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p:cNvSpPr>
          <p:nvPr>
            <p:ph type="body" idx="1"/>
          </p:nvPr>
        </p:nvSpPr>
        <p:spPr bwMode="auto">
          <a:xfrm>
            <a:off x="457200" y="1481138"/>
            <a:ext cx="8229600" cy="4525962"/>
          </a:xfrm>
          <a:noFill/>
          <a:ln>
            <a:miter lim="800000"/>
            <a:headEnd/>
            <a:tailEnd/>
          </a:ln>
        </p:spPr>
        <p:txBody>
          <a:bodyPr vert="horz" wrap="square" lIns="50800" tIns="50800" rIns="50800" bIns="50800" numCol="1" anchor="t" anchorCtr="0" compatLnSpc="1">
            <a:prstTxWarp prst="textNoShape">
              <a:avLst/>
            </a:prstTxWarp>
          </a:bodyPr>
          <a:lstStyle/>
          <a:p>
            <a:pPr marL="266700" indent="-266700" algn="l" eaLnBrk="1">
              <a:spcBef>
                <a:spcPts val="400"/>
              </a:spcBef>
              <a:buClr>
                <a:srgbClr val="2DA2BF"/>
              </a:buClr>
              <a:buSzPct val="150000"/>
              <a:buFontTx/>
              <a:buChar char="•"/>
            </a:pPr>
            <a:r>
              <a:rPr lang="en-US" sz="2700" dirty="0" smtClean="0">
                <a:solidFill>
                  <a:srgbClr val="000000"/>
                </a:solidFill>
              </a:rPr>
              <a:t> The Wetterhoun is obedient, but not so easy. </a:t>
            </a:r>
          </a:p>
          <a:p>
            <a:pPr marL="266700" indent="-266700" algn="l" eaLnBrk="1">
              <a:spcBef>
                <a:spcPts val="400"/>
              </a:spcBef>
              <a:buClr>
                <a:srgbClr val="2DA2BF"/>
              </a:buClr>
              <a:buSzPct val="150000"/>
            </a:pPr>
            <a:r>
              <a:rPr lang="en-US" sz="2700" dirty="0" smtClean="0">
                <a:solidFill>
                  <a:srgbClr val="000000"/>
                </a:solidFill>
              </a:rPr>
              <a:t>    He is very independent. With training you must   </a:t>
            </a:r>
          </a:p>
          <a:p>
            <a:pPr marL="266700" indent="-266700" algn="l" eaLnBrk="1">
              <a:spcBef>
                <a:spcPts val="400"/>
              </a:spcBef>
              <a:buClr>
                <a:srgbClr val="2DA2BF"/>
              </a:buClr>
              <a:buSzPct val="150000"/>
            </a:pPr>
            <a:r>
              <a:rPr lang="en-US" sz="2700" dirty="0" smtClean="0">
                <a:solidFill>
                  <a:srgbClr val="000000"/>
                </a:solidFill>
              </a:rPr>
              <a:t>    have patience. He</a:t>
            </a:r>
            <a:r>
              <a:rPr lang="en-US" altLang="en-US" sz="2700" dirty="0" smtClean="0">
                <a:solidFill>
                  <a:srgbClr val="000000"/>
                </a:solidFill>
              </a:rPr>
              <a:t>’</a:t>
            </a:r>
            <a:r>
              <a:rPr lang="en-US" sz="2700" dirty="0" smtClean="0">
                <a:solidFill>
                  <a:srgbClr val="000000"/>
                </a:solidFill>
              </a:rPr>
              <a:t>s definitely not servile.</a:t>
            </a:r>
          </a:p>
          <a:p>
            <a:pPr marL="356616" indent="-356616" algn="l" eaLnBrk="1">
              <a:spcBef>
                <a:spcPts val="400"/>
              </a:spcBef>
              <a:buClr>
                <a:srgbClr val="2DA2BF"/>
              </a:buClr>
              <a:buSzPct val="150000"/>
              <a:buFontTx/>
              <a:buChar char="•"/>
            </a:pPr>
            <a:r>
              <a:rPr lang="en-US" sz="2700" dirty="0" smtClean="0">
                <a:solidFill>
                  <a:srgbClr val="000000"/>
                </a:solidFill>
              </a:rPr>
              <a:t>In the beginning he can be a bit reserved</a:t>
            </a:r>
            <a:r>
              <a:rPr lang="en-US" sz="2700" dirty="0" smtClean="0">
                <a:solidFill>
                  <a:schemeClr val="tx1"/>
                </a:solidFill>
              </a:rPr>
              <a:t>, a bit a “one person  dog” </a:t>
            </a:r>
            <a:r>
              <a:rPr lang="en-US" sz="2700" dirty="0" smtClean="0">
                <a:solidFill>
                  <a:srgbClr val="000000"/>
                </a:solidFill>
              </a:rPr>
              <a:t>but when he knows you, everything is all right.</a:t>
            </a:r>
          </a:p>
          <a:p>
            <a:pPr marL="356616" indent="-356616" algn="l" eaLnBrk="1">
              <a:spcBef>
                <a:spcPts val="400"/>
              </a:spcBef>
              <a:buClr>
                <a:srgbClr val="2DA2BF"/>
              </a:buClr>
              <a:buSzPct val="150000"/>
              <a:buFontTx/>
              <a:buChar char="•"/>
            </a:pPr>
            <a:r>
              <a:rPr lang="en-US" sz="2700" dirty="0" smtClean="0">
                <a:solidFill>
                  <a:srgbClr val="000000"/>
                </a:solidFill>
              </a:rPr>
              <a:t>When judging, approach them gently and it</a:t>
            </a:r>
            <a:r>
              <a:rPr lang="en-US" altLang="en-US" sz="2700" dirty="0" smtClean="0">
                <a:solidFill>
                  <a:srgbClr val="000000"/>
                </a:solidFill>
              </a:rPr>
              <a:t>’</a:t>
            </a:r>
            <a:r>
              <a:rPr lang="en-US" sz="2700" dirty="0" smtClean="0">
                <a:solidFill>
                  <a:srgbClr val="000000"/>
                </a:solidFill>
              </a:rPr>
              <a:t>s okay. The Wetterhoun should not be nervous or fearful.</a:t>
            </a:r>
            <a:endParaRPr lang="en-US" sz="2700" dirty="0" smtClean="0">
              <a:solidFill>
                <a:schemeClr val="tx1"/>
              </a:solidFill>
            </a:endParaRPr>
          </a:p>
          <a:p>
            <a:pPr marL="266700" indent="-266700" algn="l" eaLnBrk="1">
              <a:spcBef>
                <a:spcPts val="400"/>
              </a:spcBef>
              <a:buClr>
                <a:srgbClr val="2DA2BF"/>
              </a:buClr>
              <a:buSzPct val="150000"/>
              <a:buFontTx/>
              <a:buChar char="•"/>
            </a:pPr>
            <a:endParaRPr lang="en-US" sz="2700" dirty="0" smtClean="0">
              <a:solidFill>
                <a:schemeClr val="tx1"/>
              </a:solidFill>
            </a:endParaRPr>
          </a:p>
          <a:p>
            <a:pPr marL="266700" indent="-266700" algn="l" eaLnBrk="1">
              <a:spcBef>
                <a:spcPts val="400"/>
              </a:spcBef>
              <a:buClr>
                <a:srgbClr val="2DA2BF"/>
              </a:buClr>
              <a:buSzPct val="150000"/>
              <a:buFontTx/>
              <a:buChar char="•"/>
            </a:pPr>
            <a:endParaRPr lang="en-US" sz="2700" dirty="0" smtClean="0">
              <a:solidFill>
                <a:schemeClr val="tx1"/>
              </a:solidFill>
            </a:endParaRPr>
          </a:p>
          <a:p>
            <a:pPr marL="266700" indent="-266700" algn="l" eaLnBrk="1">
              <a:spcBef>
                <a:spcPts val="400"/>
              </a:spcBef>
              <a:buClr>
                <a:srgbClr val="2DA2BF"/>
              </a:buClr>
              <a:buSzPct val="150000"/>
              <a:buFontTx/>
              <a:buChar char="•"/>
            </a:pPr>
            <a:r>
              <a:rPr lang="en-US" sz="2700" dirty="0" smtClean="0">
                <a:solidFill>
                  <a:schemeClr val="tx1"/>
                </a:solidFill>
              </a:rPr>
              <a:t> </a:t>
            </a:r>
            <a:endParaRPr lang="en-US" dirty="0" smtClean="0"/>
          </a:p>
        </p:txBody>
      </p:sp>
      <p:pic>
        <p:nvPicPr>
          <p:cNvPr id="10242" name="Image 2"/>
          <p:cNvPicPr>
            <a:picLocks noChangeAspect="1"/>
          </p:cNvPicPr>
          <p:nvPr/>
        </p:nvPicPr>
        <p:blipFill>
          <a:blip r:embed="rId2" cstate="print"/>
          <a:srcRect/>
          <a:stretch>
            <a:fillRect/>
          </a:stretch>
        </p:blipFill>
        <p:spPr bwMode="auto">
          <a:xfrm>
            <a:off x="0" y="115888"/>
            <a:ext cx="9144000" cy="124301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66562" name="Rectangle 2"/>
          <p:cNvSpPr>
            <a:spLocks noGrp="1"/>
          </p:cNvSpPr>
          <p:nvPr>
            <p:ph type="body" idx="1"/>
          </p:nvPr>
        </p:nvSpPr>
        <p:spPr bwMode="auto">
          <a:xfrm>
            <a:off x="455613" y="1268413"/>
            <a:ext cx="8364537" cy="4968875"/>
          </a:xfrm>
          <a:noFill/>
          <a:ln w="12700">
            <a:miter lim="0"/>
            <a:headEnd/>
            <a:tailEnd/>
          </a:ln>
        </p:spPr>
        <p:txBody>
          <a:bodyPr vert="horz" wrap="square" lIns="50800" tIns="50800" rIns="50800" bIns="50800" numCol="1" anchor="t" anchorCtr="0" compatLnSpc="1">
            <a:prstTxWarp prst="textNoShape">
              <a:avLst/>
            </a:prstTxWarp>
          </a:bodyPr>
          <a:lstStyle/>
          <a:p>
            <a:pPr algn="l"/>
            <a:endParaRPr lang="en-US" sz="2400" i="1" dirty="0" smtClean="0">
              <a:solidFill>
                <a:schemeClr val="tx1"/>
              </a:solidFill>
            </a:endParaRPr>
          </a:p>
          <a:p>
            <a:pPr algn="l"/>
            <a:endParaRPr lang="en-US" sz="2400" i="1" dirty="0" smtClean="0">
              <a:solidFill>
                <a:schemeClr val="tx1"/>
              </a:solidFill>
            </a:endParaRPr>
          </a:p>
          <a:p>
            <a:pPr algn="l"/>
            <a:endParaRPr lang="en-US" sz="2400" i="1" dirty="0" smtClean="0">
              <a:solidFill>
                <a:schemeClr val="bg2"/>
              </a:solidFill>
            </a:endParaRPr>
          </a:p>
          <a:p>
            <a:pPr algn="l"/>
            <a:endParaRPr lang="en-US" sz="2400" i="1" dirty="0" smtClean="0">
              <a:solidFill>
                <a:schemeClr val="bg2"/>
              </a:solidFill>
            </a:endParaRPr>
          </a:p>
          <a:p>
            <a:endParaRPr lang="en-US" sz="2400" i="1" dirty="0" smtClean="0">
              <a:solidFill>
                <a:schemeClr val="bg2"/>
              </a:solidFill>
            </a:endParaRPr>
          </a:p>
          <a:p>
            <a:endParaRPr lang="en-US" sz="2400" i="1" dirty="0" smtClean="0">
              <a:solidFill>
                <a:schemeClr val="bg2"/>
              </a:solidFill>
            </a:endParaRPr>
          </a:p>
          <a:p>
            <a:pPr algn="l"/>
            <a:endParaRPr lang="en-US" sz="2400" i="1" dirty="0" smtClean="0">
              <a:solidFill>
                <a:schemeClr val="bg2"/>
              </a:solidFill>
            </a:endParaRPr>
          </a:p>
          <a:p>
            <a:pPr algn="l"/>
            <a:r>
              <a:rPr lang="en-US" i="1" dirty="0" smtClean="0">
                <a:solidFill>
                  <a:schemeClr val="bg2"/>
                </a:solidFill>
              </a:rPr>
              <a:t>               </a:t>
            </a:r>
          </a:p>
          <a:p>
            <a:pPr algn="l"/>
            <a:endParaRPr lang="en-US" i="1" dirty="0" smtClean="0">
              <a:solidFill>
                <a:schemeClr val="bg2"/>
              </a:solidFill>
            </a:endParaRPr>
          </a:p>
          <a:p>
            <a:pPr algn="l"/>
            <a:endParaRPr lang="en-US" i="1" dirty="0" smtClean="0">
              <a:solidFill>
                <a:schemeClr val="bg2"/>
              </a:solidFill>
            </a:endParaRPr>
          </a:p>
          <a:p>
            <a:pPr algn="l"/>
            <a:endParaRPr lang="en-US" i="1" dirty="0" smtClean="0">
              <a:solidFill>
                <a:schemeClr val="bg2"/>
              </a:solidFill>
            </a:endParaRPr>
          </a:p>
          <a:p>
            <a:pPr algn="l"/>
            <a:endParaRPr lang="en-US" i="1" dirty="0" smtClean="0">
              <a:solidFill>
                <a:schemeClr val="bg2"/>
              </a:solidFill>
            </a:endParaRPr>
          </a:p>
          <a:p>
            <a:pPr algn="l"/>
            <a:r>
              <a:rPr lang="en-US" i="1" dirty="0" smtClean="0">
                <a:solidFill>
                  <a:schemeClr val="bg2"/>
                </a:solidFill>
              </a:rPr>
              <a:t>          </a:t>
            </a:r>
            <a:r>
              <a:rPr lang="en-US" sz="2000" i="1" dirty="0" smtClean="0">
                <a:solidFill>
                  <a:schemeClr val="tx1"/>
                </a:solidFill>
              </a:rPr>
              <a:t>White with brown marking</a:t>
            </a:r>
            <a:r>
              <a:rPr lang="en-US" sz="2000" i="1" dirty="0" smtClean="0">
                <a:solidFill>
                  <a:schemeClr val="bg2"/>
                </a:solidFill>
              </a:rPr>
              <a:t> 		</a:t>
            </a:r>
            <a:r>
              <a:rPr lang="en-US" sz="2000" i="1" dirty="0" smtClean="0">
                <a:solidFill>
                  <a:schemeClr val="tx1"/>
                </a:solidFill>
              </a:rPr>
              <a:t>      Solid black and brown</a:t>
            </a:r>
            <a:r>
              <a:rPr lang="en-US" sz="2000" i="1" dirty="0" smtClean="0">
                <a:solidFill>
                  <a:schemeClr val="bg2"/>
                </a:solidFill>
              </a:rPr>
              <a:t>	</a:t>
            </a:r>
            <a:endParaRPr lang="en-US" sz="2000" i="1" dirty="0" smtClean="0">
              <a:solidFill>
                <a:schemeClr val="tx1"/>
              </a:solidFill>
            </a:endParaRPr>
          </a:p>
          <a:p>
            <a:pPr algn="l"/>
            <a:r>
              <a:rPr lang="en-US" sz="2000" i="1" dirty="0" smtClean="0">
                <a:solidFill>
                  <a:schemeClr val="tx1"/>
                </a:solidFill>
              </a:rPr>
              <a:t>                 and little ticking		with little marks on chest</a:t>
            </a:r>
          </a:p>
          <a:p>
            <a:pPr algn="l"/>
            <a:r>
              <a:rPr lang="en-US" sz="2000" i="1" dirty="0" smtClean="0">
                <a:solidFill>
                  <a:schemeClr val="tx1"/>
                </a:solidFill>
              </a:rPr>
              <a:t>						    </a:t>
            </a:r>
            <a:r>
              <a:rPr lang="en-US" i="1" dirty="0" smtClean="0">
                <a:solidFill>
                  <a:schemeClr val="tx1"/>
                </a:solidFill>
              </a:rPr>
              <a:t>The small white marks are not a					          problem, also a bit white on the tones		</a:t>
            </a:r>
            <a:endParaRPr lang="en-US" sz="2000" i="1" dirty="0" smtClean="0">
              <a:solidFill>
                <a:schemeClr val="tx1"/>
              </a:solidFill>
            </a:endParaRPr>
          </a:p>
          <a:p>
            <a:pPr algn="l"/>
            <a:r>
              <a:rPr lang="en-US" sz="2400" i="1" dirty="0" smtClean="0">
                <a:solidFill>
                  <a:schemeClr val="tx1"/>
                </a:solidFill>
              </a:rPr>
              <a:t>        	</a:t>
            </a:r>
            <a:endParaRPr lang="nl-NL" sz="2400" dirty="0" smtClean="0">
              <a:solidFill>
                <a:schemeClr val="tx1"/>
              </a:solidFill>
            </a:endParaRPr>
          </a:p>
        </p:txBody>
      </p:sp>
      <p:pic>
        <p:nvPicPr>
          <p:cNvPr id="8" name="Afbeelding 7" descr="Harry wetter.jpg"/>
          <p:cNvPicPr>
            <a:picLocks noChangeAspect="1"/>
          </p:cNvPicPr>
          <p:nvPr/>
        </p:nvPicPr>
        <p:blipFill>
          <a:blip r:embed="rId3" cstate="print"/>
          <a:srcRect l="11151" t="9220" r="16400" b="9221"/>
          <a:stretch>
            <a:fillRect/>
          </a:stretch>
        </p:blipFill>
        <p:spPr>
          <a:xfrm>
            <a:off x="683568" y="2564904"/>
            <a:ext cx="3384376" cy="2550544"/>
          </a:xfrm>
          <a:prstGeom prst="rect">
            <a:avLst/>
          </a:prstGeom>
        </p:spPr>
      </p:pic>
      <p:pic>
        <p:nvPicPr>
          <p:cNvPr id="9" name="Afbeelding 8" descr="l. dochter r. moeder.jpg"/>
          <p:cNvPicPr>
            <a:picLocks noChangeAspect="1"/>
          </p:cNvPicPr>
          <p:nvPr/>
        </p:nvPicPr>
        <p:blipFill>
          <a:blip r:embed="rId4" cstate="print"/>
          <a:stretch>
            <a:fillRect/>
          </a:stretch>
        </p:blipFill>
        <p:spPr>
          <a:xfrm>
            <a:off x="4716016" y="2492896"/>
            <a:ext cx="4032448" cy="2688670"/>
          </a:xfrm>
          <a:prstGeom prst="rect">
            <a:avLst/>
          </a:prstGeom>
          <a:ln>
            <a:noFill/>
          </a:ln>
          <a:effectLst>
            <a:outerShdw blurRad="190500" algn="tl" rotWithShape="0">
              <a:srgbClr val="000000">
                <a:alpha val="70000"/>
              </a:srgbClr>
            </a:outerShdw>
          </a:effectLst>
        </p:spPr>
      </p:pic>
    </p:spTree>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71682" name="Rectangle 2"/>
          <p:cNvSpPr>
            <a:spLocks noGrp="1"/>
          </p:cNvSpPr>
          <p:nvPr>
            <p:ph type="body" idx="1"/>
          </p:nvPr>
        </p:nvSpPr>
        <p:spPr bwMode="auto">
          <a:xfrm>
            <a:off x="455613" y="1268413"/>
            <a:ext cx="8364537" cy="4681537"/>
          </a:xfrm>
          <a:noFill/>
          <a:ln w="12700">
            <a:miter lim="0"/>
            <a:headEnd/>
            <a:tailEnd/>
          </a:ln>
        </p:spPr>
        <p:txBody>
          <a:bodyPr vert="horz" wrap="square" lIns="50800" tIns="50800" rIns="50800" bIns="50800" numCol="1" anchor="t" anchorCtr="0" compatLnSpc="1">
            <a:prstTxWarp prst="textNoShape">
              <a:avLst/>
            </a:prstTxWarp>
          </a:bodyPr>
          <a:lstStyle/>
          <a:p>
            <a:pPr algn="l"/>
            <a:r>
              <a:rPr lang="en-US" sz="2400" dirty="0" smtClean="0">
                <a:solidFill>
                  <a:schemeClr val="tx1"/>
                </a:solidFill>
              </a:rPr>
              <a:t>There are dogs that are predominantly colored, as well as </a:t>
            </a:r>
          </a:p>
          <a:p>
            <a:pPr algn="l"/>
            <a:r>
              <a:rPr lang="en-US" sz="2400" dirty="0" smtClean="0">
                <a:solidFill>
                  <a:schemeClr val="tx1"/>
                </a:solidFill>
              </a:rPr>
              <a:t>dogs that have only a colored face and a colored patch at the </a:t>
            </a:r>
          </a:p>
          <a:p>
            <a:pPr algn="l"/>
            <a:r>
              <a:rPr lang="en-US" sz="2400" dirty="0" smtClean="0">
                <a:solidFill>
                  <a:schemeClr val="tx1"/>
                </a:solidFill>
              </a:rPr>
              <a:t>tail set (or even without the colored tail set). </a:t>
            </a:r>
          </a:p>
          <a:p>
            <a:pPr algn="l"/>
            <a:endParaRPr lang="en-US" sz="2400" dirty="0" smtClean="0">
              <a:solidFill>
                <a:schemeClr val="tx1"/>
              </a:solidFill>
            </a:endParaRPr>
          </a:p>
          <a:p>
            <a:pPr algn="l"/>
            <a:r>
              <a:rPr lang="en-US" sz="2400" dirty="0" smtClean="0">
                <a:solidFill>
                  <a:schemeClr val="tx1"/>
                </a:solidFill>
              </a:rPr>
              <a:t>You also will find the ticking or spots in different degrees,</a:t>
            </a:r>
          </a:p>
          <a:p>
            <a:pPr algn="l"/>
            <a:r>
              <a:rPr lang="en-US" sz="2400" dirty="0" smtClean="0">
                <a:solidFill>
                  <a:schemeClr val="tx1"/>
                </a:solidFill>
              </a:rPr>
              <a:t>from none to a completely grey dog. </a:t>
            </a:r>
          </a:p>
          <a:p>
            <a:pPr algn="l"/>
            <a:endParaRPr lang="en-US" sz="2400" dirty="0" smtClean="0">
              <a:solidFill>
                <a:schemeClr val="tx1"/>
              </a:solidFill>
            </a:endParaRPr>
          </a:p>
          <a:p>
            <a:pPr algn="l"/>
            <a:r>
              <a:rPr lang="en-US" sz="2400" dirty="0" smtClean="0">
                <a:solidFill>
                  <a:schemeClr val="tx1"/>
                </a:solidFill>
              </a:rPr>
              <a:t>All these combinations are allowed in our breed. We may</a:t>
            </a:r>
          </a:p>
          <a:p>
            <a:pPr algn="l"/>
            <a:r>
              <a:rPr lang="en-US" sz="2400" dirty="0" smtClean="0">
                <a:solidFill>
                  <a:schemeClr val="tx1"/>
                </a:solidFill>
              </a:rPr>
              <a:t>prefer a completely black or brown head, but a blaze or small</a:t>
            </a:r>
          </a:p>
          <a:p>
            <a:pPr algn="l"/>
            <a:r>
              <a:rPr lang="en-US" sz="2400" dirty="0" smtClean="0">
                <a:solidFill>
                  <a:schemeClr val="tx1"/>
                </a:solidFill>
              </a:rPr>
              <a:t>patch is not considered a fault. </a:t>
            </a:r>
          </a:p>
        </p:txBody>
      </p:sp>
    </p:spTree>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72706" name="Rectangle 2"/>
          <p:cNvSpPr>
            <a:spLocks noGrp="1"/>
          </p:cNvSpPr>
          <p:nvPr>
            <p:ph type="body" idx="1"/>
          </p:nvPr>
        </p:nvSpPr>
        <p:spPr bwMode="auto">
          <a:xfrm>
            <a:off x="455613" y="1268413"/>
            <a:ext cx="8364537" cy="4681537"/>
          </a:xfrm>
          <a:noFill/>
          <a:ln w="12700">
            <a:miter lim="0"/>
            <a:headEnd/>
            <a:tailEnd/>
          </a:ln>
        </p:spPr>
        <p:txBody>
          <a:bodyPr vert="horz" wrap="square" lIns="50800" tIns="50800" rIns="50800" bIns="50800" numCol="1" anchor="t" anchorCtr="0" compatLnSpc="1">
            <a:prstTxWarp prst="textNoShape">
              <a:avLst/>
            </a:prstTxWarp>
          </a:bodyPr>
          <a:lstStyle/>
          <a:p>
            <a:pPr algn="l"/>
            <a:endParaRPr lang="en-US" sz="2400" dirty="0" smtClean="0">
              <a:solidFill>
                <a:schemeClr val="tx1"/>
              </a:solidFill>
            </a:endParaRPr>
          </a:p>
          <a:p>
            <a:pPr algn="l"/>
            <a:endParaRPr lang="en-US" sz="2400" dirty="0" smtClean="0">
              <a:solidFill>
                <a:schemeClr val="tx1"/>
              </a:solidFill>
            </a:endParaRPr>
          </a:p>
          <a:p>
            <a:pPr algn="l"/>
            <a:endParaRPr lang="en-US" sz="2400" dirty="0" smtClean="0">
              <a:solidFill>
                <a:schemeClr val="tx1"/>
              </a:solidFill>
            </a:endParaRPr>
          </a:p>
          <a:p>
            <a:pPr algn="l"/>
            <a:endParaRPr lang="en-US" sz="2400" dirty="0" smtClean="0">
              <a:solidFill>
                <a:schemeClr val="tx1"/>
              </a:solidFill>
            </a:endParaRPr>
          </a:p>
          <a:p>
            <a:pPr algn="l"/>
            <a:endParaRPr lang="en-US" sz="2400" dirty="0" smtClean="0">
              <a:solidFill>
                <a:schemeClr val="tx1"/>
              </a:solidFill>
            </a:endParaRPr>
          </a:p>
          <a:p>
            <a:pPr algn="l"/>
            <a:endParaRPr lang="en-US" sz="2400" dirty="0" smtClean="0">
              <a:solidFill>
                <a:schemeClr val="tx1"/>
              </a:solidFill>
            </a:endParaRPr>
          </a:p>
          <a:p>
            <a:pPr algn="l"/>
            <a:endParaRPr lang="en-US" sz="2400" dirty="0" smtClean="0">
              <a:solidFill>
                <a:schemeClr val="tx1"/>
              </a:solidFill>
            </a:endParaRPr>
          </a:p>
          <a:p>
            <a:pPr algn="l"/>
            <a:endParaRPr lang="en-US" sz="2400" dirty="0" smtClean="0">
              <a:solidFill>
                <a:schemeClr val="tx1"/>
              </a:solidFill>
            </a:endParaRPr>
          </a:p>
          <a:p>
            <a:pPr algn="l"/>
            <a:endParaRPr lang="en-US" sz="2400" dirty="0" smtClean="0">
              <a:solidFill>
                <a:schemeClr val="tx1"/>
              </a:solidFill>
            </a:endParaRPr>
          </a:p>
          <a:p>
            <a:pPr algn="l"/>
            <a:endParaRPr lang="en-US" sz="2400" dirty="0" smtClean="0">
              <a:solidFill>
                <a:schemeClr val="tx1"/>
              </a:solidFill>
            </a:endParaRPr>
          </a:p>
          <a:p>
            <a:r>
              <a:rPr lang="en-US" sz="2400" i="1" dirty="0" smtClean="0">
                <a:solidFill>
                  <a:schemeClr val="tx1"/>
                </a:solidFill>
              </a:rPr>
              <a:t>Almost white or heads with blazes; they are both allowed, </a:t>
            </a:r>
          </a:p>
        </p:txBody>
      </p:sp>
      <p:pic>
        <p:nvPicPr>
          <p:cNvPr id="6" name="Afbeelding 5" descr="Ika mooie krul vacht.jpg"/>
          <p:cNvPicPr>
            <a:picLocks noChangeAspect="1"/>
          </p:cNvPicPr>
          <p:nvPr/>
        </p:nvPicPr>
        <p:blipFill>
          <a:blip r:embed="rId3" cstate="print"/>
          <a:stretch>
            <a:fillRect/>
          </a:stretch>
        </p:blipFill>
        <p:spPr>
          <a:xfrm>
            <a:off x="539552" y="2060848"/>
            <a:ext cx="3654327" cy="2592288"/>
          </a:xfrm>
          <a:prstGeom prst="rect">
            <a:avLst/>
          </a:prstGeom>
        </p:spPr>
      </p:pic>
      <p:pic>
        <p:nvPicPr>
          <p:cNvPr id="7" name="Afbeelding 6" descr="Beer Fan de Frije Wetters klein (2).JPG"/>
          <p:cNvPicPr>
            <a:picLocks noChangeAspect="1"/>
          </p:cNvPicPr>
          <p:nvPr/>
        </p:nvPicPr>
        <p:blipFill>
          <a:blip r:embed="rId4" cstate="print"/>
          <a:stretch>
            <a:fillRect/>
          </a:stretch>
        </p:blipFill>
        <p:spPr>
          <a:xfrm>
            <a:off x="4427983" y="2060848"/>
            <a:ext cx="3898177" cy="2592288"/>
          </a:xfrm>
          <a:prstGeom prst="rect">
            <a:avLst/>
          </a:prstGeom>
        </p:spPr>
      </p:pic>
    </p:spTree>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76802" name="Rectangle 2"/>
          <p:cNvSpPr>
            <a:spLocks noGrp="1"/>
          </p:cNvSpPr>
          <p:nvPr>
            <p:ph type="body" idx="1"/>
          </p:nvPr>
        </p:nvSpPr>
        <p:spPr bwMode="auto">
          <a:xfrm>
            <a:off x="5003800" y="1196975"/>
            <a:ext cx="3600450" cy="4392613"/>
          </a:xfrm>
          <a:noFill/>
          <a:ln w="12700">
            <a:miter lim="0"/>
            <a:headEnd/>
            <a:tailEnd/>
          </a:ln>
        </p:spPr>
        <p:txBody>
          <a:bodyPr vert="horz" wrap="square" lIns="50800" tIns="50800" rIns="50800" bIns="50800" numCol="1" anchor="t" anchorCtr="0" compatLnSpc="1">
            <a:prstTxWarp prst="textNoShape">
              <a:avLst/>
            </a:prstTxWarp>
          </a:bodyPr>
          <a:lstStyle/>
          <a:p>
            <a:pPr marL="0" indent="0" algn="just"/>
            <a:r>
              <a:rPr lang="en-US" sz="2000" i="1" dirty="0" smtClean="0">
                <a:solidFill>
                  <a:schemeClr val="tx1"/>
                </a:solidFill>
              </a:rPr>
              <a:t>Rarely we see tricolors. This color is not allowed in </a:t>
            </a:r>
            <a:r>
              <a:rPr lang="nl-NL" sz="2000" i="1" dirty="0" smtClean="0">
                <a:solidFill>
                  <a:schemeClr val="tx1"/>
                </a:solidFill>
              </a:rPr>
              <a:t>the breed </a:t>
            </a:r>
            <a:r>
              <a:rPr lang="nl-NL" sz="2000" i="1" dirty="0" err="1" smtClean="0">
                <a:solidFill>
                  <a:schemeClr val="tx1"/>
                </a:solidFill>
              </a:rPr>
              <a:t>standard</a:t>
            </a:r>
            <a:r>
              <a:rPr lang="nl-NL" sz="2000" i="1" dirty="0" smtClean="0">
                <a:solidFill>
                  <a:schemeClr val="tx1"/>
                </a:solidFill>
              </a:rPr>
              <a:t>. </a:t>
            </a:r>
          </a:p>
          <a:p>
            <a:pPr marL="0" indent="0" algn="just"/>
            <a:r>
              <a:rPr lang="en-US" sz="2000" i="1" dirty="0" smtClean="0">
                <a:solidFill>
                  <a:schemeClr val="tx1"/>
                </a:solidFill>
              </a:rPr>
              <a:t>Tricolor (tan) we can find on the legs, at the inner side of the ears, </a:t>
            </a:r>
          </a:p>
          <a:p>
            <a:pPr marL="0" indent="0" algn="just"/>
            <a:r>
              <a:rPr lang="en-US" sz="2000" i="1" dirty="0" smtClean="0">
                <a:solidFill>
                  <a:schemeClr val="tx1"/>
                </a:solidFill>
              </a:rPr>
              <a:t>above the eyes and/or under the tail. </a:t>
            </a:r>
          </a:p>
          <a:p>
            <a:pPr marL="0" indent="0" algn="just"/>
            <a:r>
              <a:rPr lang="en-US" sz="2000" i="1" dirty="0" smtClean="0">
                <a:solidFill>
                  <a:schemeClr val="tx1"/>
                </a:solidFill>
              </a:rPr>
              <a:t>How small the spot is does not matter; </a:t>
            </a:r>
          </a:p>
          <a:p>
            <a:pPr marL="0" indent="0" algn="just"/>
            <a:r>
              <a:rPr lang="en-US" sz="2000" i="1" dirty="0" smtClean="0">
                <a:solidFill>
                  <a:schemeClr val="tx1"/>
                </a:solidFill>
              </a:rPr>
              <a:t>only one little spot is enough to be declared as a tricolor. </a:t>
            </a:r>
          </a:p>
        </p:txBody>
      </p:sp>
      <p:pic>
        <p:nvPicPr>
          <p:cNvPr id="6" name="Afbeelding 5" descr="wetterreu driekleur 1982.jpg"/>
          <p:cNvPicPr>
            <a:picLocks noChangeAspect="1"/>
          </p:cNvPicPr>
          <p:nvPr/>
        </p:nvPicPr>
        <p:blipFill>
          <a:blip r:embed="rId3" cstate="print"/>
          <a:stretch>
            <a:fillRect/>
          </a:stretch>
        </p:blipFill>
        <p:spPr>
          <a:xfrm>
            <a:off x="683567" y="1340768"/>
            <a:ext cx="3845399" cy="3456384"/>
          </a:xfrm>
          <a:prstGeom prst="rect">
            <a:avLst/>
          </a:prstGeom>
        </p:spPr>
      </p:pic>
    </p:spTree>
  </p:cSld>
  <p:clrMapOvr>
    <a:masterClrMapping/>
  </p:clrMapOvr>
  <p:transition spd="med"/>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75779" name="Rectangle 2"/>
          <p:cNvSpPr>
            <a:spLocks noGrp="1"/>
          </p:cNvSpPr>
          <p:nvPr>
            <p:ph type="body" idx="1"/>
          </p:nvPr>
        </p:nvSpPr>
        <p:spPr bwMode="auto">
          <a:xfrm>
            <a:off x="455613" y="1268413"/>
            <a:ext cx="8364537" cy="4681537"/>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Lst>
        </p:spPr>
        <p:txBody>
          <a:bodyPr vert="horz" wrap="square" lIns="50800" tIns="50800" rIns="50800" bIns="50800" numCol="1" anchor="t" anchorCtr="0" compatLnSpc="1">
            <a:prstTxWarp prst="textNoShape">
              <a:avLst/>
            </a:prstTxWarp>
          </a:bodyPr>
          <a:lstStyle/>
          <a:p>
            <a:pPr algn="l">
              <a:defRPr/>
            </a:pPr>
            <a:endParaRPr lang="en-US" sz="2400" i="1" dirty="0">
              <a:solidFill>
                <a:schemeClr val="tx1"/>
              </a:solidFill>
              <a:ea typeface="ＭＳ Ｐゴシック" charset="0"/>
              <a:sym typeface="Helvetica" charset="0"/>
            </a:endParaRPr>
          </a:p>
          <a:p>
            <a:pPr algn="l">
              <a:defRPr/>
            </a:pPr>
            <a:r>
              <a:rPr lang="nl-NL" sz="2400" b="1" i="1" dirty="0" err="1">
                <a:solidFill>
                  <a:schemeClr val="tx1"/>
                </a:solidFill>
                <a:ea typeface="ＭＳ Ｐゴシック" charset="0"/>
                <a:sym typeface="Helvetica" charset="0"/>
              </a:rPr>
              <a:t>Size</a:t>
            </a:r>
            <a:r>
              <a:rPr lang="nl-NL" sz="2400" b="1" i="1" dirty="0">
                <a:solidFill>
                  <a:schemeClr val="tx1"/>
                </a:solidFill>
                <a:ea typeface="ＭＳ Ｐゴシック" charset="0"/>
                <a:sym typeface="Helvetica" charset="0"/>
              </a:rPr>
              <a:t> </a:t>
            </a:r>
          </a:p>
          <a:p>
            <a:pPr algn="l">
              <a:defRPr/>
            </a:pPr>
            <a:r>
              <a:rPr lang="nl-NL" sz="2400" i="1" dirty="0" err="1">
                <a:solidFill>
                  <a:schemeClr val="tx1"/>
                </a:solidFill>
                <a:ea typeface="ＭＳ Ｐゴシック" charset="0"/>
                <a:sym typeface="Helvetica" charset="0"/>
              </a:rPr>
              <a:t>Ideal</a:t>
            </a:r>
            <a:r>
              <a:rPr lang="nl-NL" sz="2400" i="1" dirty="0">
                <a:solidFill>
                  <a:schemeClr val="tx1"/>
                </a:solidFill>
                <a:ea typeface="ＭＳ Ｐゴシック" charset="0"/>
                <a:sym typeface="Helvetica" charset="0"/>
              </a:rPr>
              <a:t> </a:t>
            </a:r>
            <a:r>
              <a:rPr lang="nl-NL" sz="2400" i="1" dirty="0" err="1">
                <a:solidFill>
                  <a:schemeClr val="tx1"/>
                </a:solidFill>
                <a:ea typeface="ＭＳ Ｐゴシック" charset="0"/>
                <a:sym typeface="Helvetica" charset="0"/>
              </a:rPr>
              <a:t>size</a:t>
            </a:r>
            <a:r>
              <a:rPr lang="nl-NL" sz="2400" i="1" dirty="0">
                <a:solidFill>
                  <a:schemeClr val="tx1"/>
                </a:solidFill>
                <a:ea typeface="ＭＳ Ｐゴシック" charset="0"/>
                <a:sym typeface="Helvetica" charset="0"/>
              </a:rPr>
              <a:t> </a:t>
            </a:r>
            <a:r>
              <a:rPr lang="nl-NL" sz="2400" i="1" dirty="0" err="1">
                <a:solidFill>
                  <a:schemeClr val="tx1"/>
                </a:solidFill>
                <a:ea typeface="ＭＳ Ｐゴシック" charset="0"/>
                <a:sym typeface="Helvetica" charset="0"/>
              </a:rPr>
              <a:t>for</a:t>
            </a:r>
            <a:r>
              <a:rPr lang="nl-NL" sz="2400" i="1" dirty="0">
                <a:solidFill>
                  <a:schemeClr val="tx1"/>
                </a:solidFill>
                <a:ea typeface="ＭＳ Ｐゴシック" charset="0"/>
                <a:sym typeface="Helvetica" charset="0"/>
              </a:rPr>
              <a:t> </a:t>
            </a:r>
            <a:r>
              <a:rPr lang="nl-NL" sz="2400" i="1" dirty="0" err="1">
                <a:solidFill>
                  <a:schemeClr val="tx1"/>
                </a:solidFill>
                <a:ea typeface="ＭＳ Ｐゴシック" charset="0"/>
                <a:sym typeface="Helvetica" charset="0"/>
              </a:rPr>
              <a:t>dogs</a:t>
            </a:r>
            <a:r>
              <a:rPr lang="nl-NL" sz="2400" i="1" dirty="0">
                <a:solidFill>
                  <a:schemeClr val="tx1"/>
                </a:solidFill>
                <a:ea typeface="ＭＳ Ｐゴシック" charset="0"/>
                <a:sym typeface="Helvetica" charset="0"/>
              </a:rPr>
              <a:t>: </a:t>
            </a:r>
            <a:r>
              <a:rPr lang="nl-NL" sz="2400" i="1" dirty="0" smtClean="0">
                <a:solidFill>
                  <a:schemeClr val="tx1"/>
                </a:solidFill>
                <a:ea typeface="ＭＳ Ｐゴシック" charset="0"/>
                <a:sym typeface="Helvetica" charset="0"/>
              </a:rPr>
              <a:t>59 </a:t>
            </a:r>
            <a:r>
              <a:rPr lang="nl-NL" sz="2400" i="1" dirty="0">
                <a:solidFill>
                  <a:schemeClr val="tx1"/>
                </a:solidFill>
                <a:ea typeface="ＭＳ Ｐゴシック" charset="0"/>
                <a:sym typeface="Helvetica" charset="0"/>
              </a:rPr>
              <a:t>cm. </a:t>
            </a:r>
          </a:p>
          <a:p>
            <a:pPr algn="l">
              <a:defRPr/>
            </a:pPr>
            <a:r>
              <a:rPr lang="en-US" sz="2400" i="1" dirty="0">
                <a:solidFill>
                  <a:schemeClr val="tx1"/>
                </a:solidFill>
                <a:ea typeface="ＭＳ Ｐゴシック" charset="0"/>
                <a:sym typeface="Helvetica" charset="0"/>
              </a:rPr>
              <a:t>Ideal size for bitches: </a:t>
            </a:r>
            <a:r>
              <a:rPr lang="en-US" sz="2400" i="1" dirty="0" smtClean="0">
                <a:solidFill>
                  <a:schemeClr val="tx1"/>
                </a:solidFill>
                <a:ea typeface="ＭＳ Ｐゴシック" charset="0"/>
                <a:sym typeface="Helvetica" charset="0"/>
              </a:rPr>
              <a:t>55 </a:t>
            </a:r>
            <a:r>
              <a:rPr lang="en-US" sz="2400" i="1" dirty="0">
                <a:solidFill>
                  <a:schemeClr val="tx1"/>
                </a:solidFill>
                <a:ea typeface="ＭＳ Ｐゴシック" charset="0"/>
                <a:sym typeface="Helvetica" charset="0"/>
              </a:rPr>
              <a:t>cm. </a:t>
            </a:r>
          </a:p>
          <a:p>
            <a:pPr algn="l">
              <a:defRPr/>
            </a:pPr>
            <a:endParaRPr lang="en-US" sz="2400" i="1" dirty="0">
              <a:solidFill>
                <a:schemeClr val="tx1"/>
              </a:solidFill>
              <a:ea typeface="ＭＳ Ｐゴシック" charset="0"/>
              <a:sym typeface="Helvetica" charset="0"/>
            </a:endParaRPr>
          </a:p>
          <a:p>
            <a:pPr algn="l">
              <a:defRPr/>
            </a:pPr>
            <a:endParaRPr lang="en-US" sz="2400" dirty="0">
              <a:solidFill>
                <a:schemeClr val="tx1"/>
              </a:solidFill>
              <a:ea typeface="ＭＳ Ｐゴシック" charset="0"/>
              <a:sym typeface="Helvetica" charset="0"/>
            </a:endParaRPr>
          </a:p>
          <a:p>
            <a:pPr marL="0" algn="l">
              <a:defRPr/>
            </a:pPr>
            <a:r>
              <a:rPr lang="en-US" sz="2400" dirty="0">
                <a:solidFill>
                  <a:schemeClr val="tx1"/>
                </a:solidFill>
                <a:ea typeface="ＭＳ Ｐゴシック" charset="0"/>
                <a:sym typeface="Helvetica" charset="0"/>
              </a:rPr>
              <a:t>When the dog is well balanced though, </a:t>
            </a:r>
            <a:r>
              <a:rPr lang="en-US" sz="2400" dirty="0" smtClean="0">
                <a:solidFill>
                  <a:schemeClr val="tx1"/>
                </a:solidFill>
                <a:ea typeface="ＭＳ Ｐゴシック" charset="0"/>
                <a:sym typeface="Helvetica" charset="0"/>
              </a:rPr>
              <a:t>he </a:t>
            </a:r>
            <a:r>
              <a:rPr lang="en-US" sz="2400" dirty="0">
                <a:solidFill>
                  <a:schemeClr val="tx1"/>
                </a:solidFill>
                <a:ea typeface="ＭＳ Ｐゴシック" charset="0"/>
                <a:sym typeface="Helvetica" charset="0"/>
              </a:rPr>
              <a:t>is forgiven for being </a:t>
            </a:r>
            <a:r>
              <a:rPr lang="en-US" sz="2400" dirty="0" smtClean="0">
                <a:solidFill>
                  <a:schemeClr val="tx1"/>
                </a:solidFill>
                <a:ea typeface="ＭＳ Ｐゴシック" charset="0"/>
                <a:sym typeface="Helvetica" charset="0"/>
              </a:rPr>
              <a:t>a </a:t>
            </a:r>
            <a:r>
              <a:rPr lang="en-US" sz="2400" dirty="0">
                <a:solidFill>
                  <a:schemeClr val="tx1"/>
                </a:solidFill>
                <a:ea typeface="ＭＳ Ｐゴシック" charset="0"/>
                <a:sym typeface="Helvetica" charset="0"/>
              </a:rPr>
              <a:t>little too small or too high. After all </a:t>
            </a:r>
            <a:r>
              <a:rPr lang="en-US" sz="2400" dirty="0" smtClean="0">
                <a:solidFill>
                  <a:schemeClr val="tx1"/>
                </a:solidFill>
                <a:ea typeface="ＭＳ Ｐゴシック" charset="0"/>
                <a:sym typeface="Helvetica" charset="0"/>
              </a:rPr>
              <a:t>it</a:t>
            </a:r>
            <a:r>
              <a:rPr lang="en-US" sz="2400" dirty="0">
                <a:solidFill>
                  <a:schemeClr val="tx1"/>
                </a:solidFill>
                <a:ea typeface="ＭＳ Ｐゴシック" charset="0"/>
                <a:sym typeface="Helvetica" charset="0"/>
              </a:rPr>
              <a:t> </a:t>
            </a:r>
            <a:r>
              <a:rPr lang="en-US" altLang="ja-JP" sz="2400" dirty="0" smtClean="0">
                <a:solidFill>
                  <a:schemeClr val="tx1"/>
                </a:solidFill>
                <a:ea typeface="ＭＳ Ｐゴシック" charset="0"/>
                <a:sym typeface="Helvetica" charset="0"/>
              </a:rPr>
              <a:t>i</a:t>
            </a:r>
            <a:r>
              <a:rPr lang="en-US" sz="2400" dirty="0" smtClean="0">
                <a:solidFill>
                  <a:schemeClr val="tx1"/>
                </a:solidFill>
                <a:ea typeface="ＭＳ Ｐゴシック" charset="0"/>
                <a:sym typeface="Helvetica" charset="0"/>
              </a:rPr>
              <a:t>s </a:t>
            </a:r>
            <a:r>
              <a:rPr lang="en-US" sz="2400" dirty="0">
                <a:solidFill>
                  <a:schemeClr val="tx1"/>
                </a:solidFill>
                <a:ea typeface="ＭＳ Ｐゴシック" charset="0"/>
                <a:sym typeface="Helvetica" charset="0"/>
              </a:rPr>
              <a:t>an </a:t>
            </a:r>
            <a:r>
              <a:rPr lang="en-US" sz="2400" u="sng" dirty="0">
                <a:solidFill>
                  <a:schemeClr val="tx1"/>
                </a:solidFill>
                <a:ea typeface="ＭＳ Ｐゴシック" charset="0"/>
                <a:sym typeface="Helvetica" charset="0"/>
              </a:rPr>
              <a:t>ideal</a:t>
            </a:r>
            <a:r>
              <a:rPr lang="en-US" sz="2400" dirty="0">
                <a:solidFill>
                  <a:schemeClr val="tx1"/>
                </a:solidFill>
                <a:ea typeface="ＭＳ Ｐゴシック" charset="0"/>
                <a:sym typeface="Helvetica" charset="0"/>
              </a:rPr>
              <a:t> </a:t>
            </a:r>
            <a:r>
              <a:rPr lang="en-US" sz="2400" dirty="0" smtClean="0">
                <a:solidFill>
                  <a:schemeClr val="tx1"/>
                </a:solidFill>
                <a:ea typeface="ＭＳ Ｐゴシック" charset="0"/>
                <a:sym typeface="Helvetica" charset="0"/>
              </a:rPr>
              <a:t>size . </a:t>
            </a:r>
            <a:endParaRPr lang="en-US" sz="2400" dirty="0">
              <a:solidFill>
                <a:schemeClr val="tx1"/>
              </a:solidFill>
              <a:ea typeface="ＭＳ Ｐゴシック" charset="0"/>
              <a:sym typeface="Helvetica" charset="0"/>
            </a:endParaRPr>
          </a:p>
          <a:p>
            <a:pPr>
              <a:defRPr/>
            </a:pPr>
            <a:endParaRPr lang="en-US" sz="2400" dirty="0">
              <a:solidFill>
                <a:schemeClr val="tx1"/>
              </a:solidFill>
              <a:ea typeface="ＭＳ Ｐゴシック" charset="0"/>
              <a:sym typeface="Helvetica" charset="0"/>
            </a:endParaRPr>
          </a:p>
        </p:txBody>
      </p:sp>
    </p:spTree>
  </p:cSld>
  <p:clrMapOvr>
    <a:masterClrMapping/>
  </p:clrMapOvr>
  <p:transition spd="med"/>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76803" name="Rectangle 2"/>
          <p:cNvSpPr>
            <a:spLocks noGrp="1"/>
          </p:cNvSpPr>
          <p:nvPr>
            <p:ph type="body" idx="1"/>
          </p:nvPr>
        </p:nvSpPr>
        <p:spPr bwMode="auto">
          <a:xfrm>
            <a:off x="455613" y="1268413"/>
            <a:ext cx="8004175" cy="5184775"/>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Lst>
        </p:spPr>
        <p:txBody>
          <a:bodyPr vert="horz" wrap="square" lIns="50800" tIns="50800" rIns="50800" bIns="50800" numCol="1" anchor="t" anchorCtr="0" compatLnSpc="1">
            <a:prstTxWarp prst="textNoShape">
              <a:avLst/>
            </a:prstTxWarp>
          </a:bodyPr>
          <a:lstStyle/>
          <a:p>
            <a:pPr algn="l">
              <a:defRPr/>
            </a:pPr>
            <a:r>
              <a:rPr lang="nl-NL" sz="2400" b="1" i="1" u="sng" dirty="0" err="1" smtClean="0">
                <a:solidFill>
                  <a:schemeClr val="tx1"/>
                </a:solidFill>
                <a:ea typeface="ＭＳ Ｐゴシック" charset="0"/>
                <a:sym typeface="Helvetica" charset="0"/>
              </a:rPr>
              <a:t>Movement</a:t>
            </a:r>
            <a:r>
              <a:rPr lang="nl-NL" sz="2400" b="1" i="1" u="sng" dirty="0" smtClean="0">
                <a:solidFill>
                  <a:schemeClr val="tx1"/>
                </a:solidFill>
                <a:ea typeface="ＭＳ Ｐゴシック" charset="0"/>
                <a:sym typeface="Helvetica" charset="0"/>
              </a:rPr>
              <a:t>: </a:t>
            </a:r>
          </a:p>
          <a:p>
            <a:pPr marL="0" algn="l">
              <a:defRPr/>
            </a:pPr>
            <a:r>
              <a:rPr lang="en-US" sz="2400" dirty="0" smtClean="0">
                <a:solidFill>
                  <a:schemeClr val="tx1"/>
                </a:solidFill>
                <a:ea typeface="ＭＳ Ｐゴシック" charset="0"/>
                <a:sym typeface="Helvetica" charset="0"/>
              </a:rPr>
              <a:t>The </a:t>
            </a:r>
            <a:r>
              <a:rPr lang="en-US" sz="2400" dirty="0">
                <a:solidFill>
                  <a:schemeClr val="tx1"/>
                </a:solidFill>
                <a:ea typeface="ＭＳ Ｐゴシック" charset="0"/>
                <a:sym typeface="Helvetica" charset="0"/>
              </a:rPr>
              <a:t>movement is </a:t>
            </a:r>
            <a:r>
              <a:rPr lang="en-US" sz="2400" dirty="0" smtClean="0">
                <a:solidFill>
                  <a:schemeClr val="tx1"/>
                </a:solidFill>
                <a:ea typeface="ＭＳ Ｐゴシック" charset="0"/>
                <a:sym typeface="Helvetica" charset="0"/>
              </a:rPr>
              <a:t>discussed in </a:t>
            </a:r>
            <a:r>
              <a:rPr lang="en-US" sz="2400" dirty="0">
                <a:solidFill>
                  <a:schemeClr val="tx1"/>
                </a:solidFill>
                <a:ea typeface="ＭＳ Ｐゴシック" charset="0"/>
                <a:sym typeface="Helvetica" charset="0"/>
              </a:rPr>
              <a:t>the </a:t>
            </a:r>
            <a:r>
              <a:rPr lang="en-US" sz="2400" dirty="0" smtClean="0">
                <a:solidFill>
                  <a:schemeClr val="tx1"/>
                </a:solidFill>
                <a:ea typeface="ＭＳ Ｐゴシック" charset="0"/>
                <a:sym typeface="Helvetica" charset="0"/>
              </a:rPr>
              <a:t>breed </a:t>
            </a:r>
            <a:r>
              <a:rPr lang="en-US" sz="2400" dirty="0">
                <a:solidFill>
                  <a:schemeClr val="tx1"/>
                </a:solidFill>
                <a:ea typeface="ＭＳ Ｐゴシック" charset="0"/>
                <a:sym typeface="Helvetica" charset="0"/>
              </a:rPr>
              <a:t>standard. </a:t>
            </a:r>
            <a:endParaRPr lang="en-US" sz="2400" dirty="0" smtClean="0">
              <a:solidFill>
                <a:schemeClr val="tx1"/>
              </a:solidFill>
              <a:ea typeface="ＭＳ Ｐゴシック" charset="0"/>
              <a:sym typeface="Helvetica" charset="0"/>
            </a:endParaRPr>
          </a:p>
          <a:p>
            <a:pPr marL="0" algn="l">
              <a:defRPr/>
            </a:pPr>
            <a:endParaRPr lang="en-US" sz="2400" dirty="0">
              <a:solidFill>
                <a:schemeClr val="tx1"/>
              </a:solidFill>
              <a:ea typeface="ＭＳ Ｐゴシック" charset="0"/>
              <a:sym typeface="Helvetica" charset="0"/>
            </a:endParaRPr>
          </a:p>
          <a:p>
            <a:pPr marL="0" algn="l">
              <a:defRPr/>
            </a:pPr>
            <a:r>
              <a:rPr lang="en-US" sz="2400" dirty="0" smtClean="0">
                <a:solidFill>
                  <a:schemeClr val="tx1"/>
                </a:solidFill>
                <a:ea typeface="ＭＳ Ｐゴシック" charset="0"/>
                <a:sym typeface="Helvetica" charset="0"/>
              </a:rPr>
              <a:t>If </a:t>
            </a:r>
            <a:r>
              <a:rPr lang="en-US" sz="2400" dirty="0">
                <a:solidFill>
                  <a:schemeClr val="tx1"/>
                </a:solidFill>
                <a:ea typeface="ＭＳ Ｐゴシック" charset="0"/>
                <a:sym typeface="Helvetica" charset="0"/>
              </a:rPr>
              <a:t>we </a:t>
            </a:r>
            <a:r>
              <a:rPr lang="en-US" sz="2400" dirty="0" smtClean="0">
                <a:solidFill>
                  <a:schemeClr val="tx1"/>
                </a:solidFill>
                <a:ea typeface="ＭＳ Ｐゴシック" charset="0"/>
                <a:sym typeface="Helvetica" charset="0"/>
              </a:rPr>
              <a:t>may </a:t>
            </a:r>
            <a:r>
              <a:rPr lang="en-US" sz="2400" dirty="0">
                <a:solidFill>
                  <a:schemeClr val="tx1"/>
                </a:solidFill>
                <a:ea typeface="ＭＳ Ｐゴシック" charset="0"/>
                <a:sym typeface="Helvetica" charset="0"/>
              </a:rPr>
              <a:t>make a proposal, it </a:t>
            </a:r>
            <a:r>
              <a:rPr lang="en-US" sz="2400" dirty="0" smtClean="0">
                <a:solidFill>
                  <a:schemeClr val="tx1"/>
                </a:solidFill>
                <a:ea typeface="ＭＳ Ｐゴシック" charset="0"/>
                <a:sym typeface="Helvetica" charset="0"/>
              </a:rPr>
              <a:t>would be this:</a:t>
            </a:r>
          </a:p>
          <a:p>
            <a:pPr marL="571500" lvl="2" algn="l">
              <a:defRPr/>
            </a:pPr>
            <a:r>
              <a:rPr lang="en-US" sz="2400" i="1" dirty="0" smtClean="0">
                <a:solidFill>
                  <a:schemeClr val="tx1"/>
                </a:solidFill>
                <a:sym typeface="Helvetica" charset="0"/>
              </a:rPr>
              <a:t>Powerful</a:t>
            </a:r>
            <a:r>
              <a:rPr lang="en-US" sz="2400" i="1" dirty="0">
                <a:solidFill>
                  <a:schemeClr val="tx1"/>
                </a:solidFill>
                <a:sym typeface="Helvetica" charset="0"/>
              </a:rPr>
              <a:t>, </a:t>
            </a:r>
            <a:r>
              <a:rPr lang="en-US" sz="2400" i="1" dirty="0" smtClean="0">
                <a:solidFill>
                  <a:schemeClr val="tx1"/>
                </a:solidFill>
                <a:sym typeface="Helvetica" charset="0"/>
              </a:rPr>
              <a:t>with sufficient drive.</a:t>
            </a:r>
          </a:p>
          <a:p>
            <a:pPr marL="571500" lvl="2" algn="l">
              <a:defRPr/>
            </a:pPr>
            <a:r>
              <a:rPr lang="en-US" sz="2400" i="1" dirty="0" smtClean="0">
                <a:solidFill>
                  <a:schemeClr val="tx1"/>
                </a:solidFill>
                <a:sym typeface="Helvetica" charset="0"/>
              </a:rPr>
              <a:t>When viewed from the front, </a:t>
            </a:r>
            <a:r>
              <a:rPr lang="en-US" sz="2400" i="1" dirty="0">
                <a:solidFill>
                  <a:schemeClr val="tx1"/>
                </a:solidFill>
                <a:sym typeface="Helvetica" charset="0"/>
              </a:rPr>
              <a:t>the </a:t>
            </a:r>
            <a:r>
              <a:rPr lang="en-US" sz="2400" i="1" dirty="0" smtClean="0">
                <a:solidFill>
                  <a:schemeClr val="tx1"/>
                </a:solidFill>
                <a:sym typeface="Helvetica" charset="0"/>
              </a:rPr>
              <a:t>Wetterhoun </a:t>
            </a:r>
          </a:p>
          <a:p>
            <a:pPr marL="571500" lvl="2" algn="l">
              <a:defRPr/>
            </a:pPr>
            <a:r>
              <a:rPr lang="en-US" sz="2400" i="1" dirty="0">
                <a:solidFill>
                  <a:schemeClr val="tx1"/>
                </a:solidFill>
                <a:sym typeface="Helvetica" charset="0"/>
              </a:rPr>
              <a:t>m</a:t>
            </a:r>
            <a:r>
              <a:rPr lang="en-US" sz="2400" i="1" dirty="0" smtClean="0">
                <a:solidFill>
                  <a:schemeClr val="tx1"/>
                </a:solidFill>
                <a:sym typeface="Helvetica" charset="0"/>
              </a:rPr>
              <a:t>oves quite broad</a:t>
            </a:r>
            <a:r>
              <a:rPr lang="en-US" sz="2400" i="1" dirty="0">
                <a:solidFill>
                  <a:schemeClr val="tx1"/>
                </a:solidFill>
                <a:sym typeface="Helvetica" charset="0"/>
              </a:rPr>
              <a:t>. </a:t>
            </a:r>
            <a:endParaRPr lang="en-US" sz="2400" i="1" dirty="0" smtClean="0">
              <a:solidFill>
                <a:schemeClr val="tx1"/>
              </a:solidFill>
              <a:sym typeface="Helvetica" charset="0"/>
            </a:endParaRPr>
          </a:p>
          <a:p>
            <a:pPr marL="571500" lvl="2" algn="l">
              <a:defRPr/>
            </a:pPr>
            <a:r>
              <a:rPr lang="en-US" sz="2400" i="1" dirty="0" smtClean="0">
                <a:solidFill>
                  <a:schemeClr val="tx1"/>
                </a:solidFill>
                <a:sym typeface="Helvetica" charset="0"/>
              </a:rPr>
              <a:t>During </a:t>
            </a:r>
            <a:r>
              <a:rPr lang="en-US" sz="2400" i="1" dirty="0">
                <a:solidFill>
                  <a:schemeClr val="tx1"/>
                </a:solidFill>
                <a:sym typeface="Helvetica" charset="0"/>
              </a:rPr>
              <a:t>movement, the head is </a:t>
            </a:r>
            <a:r>
              <a:rPr lang="en-US" sz="2400" i="1" dirty="0" smtClean="0">
                <a:solidFill>
                  <a:schemeClr val="tx1"/>
                </a:solidFill>
                <a:sym typeface="Helvetica" charset="0"/>
              </a:rPr>
              <a:t>a bit above the </a:t>
            </a:r>
            <a:r>
              <a:rPr lang="en-US" sz="2400" i="1" dirty="0" err="1" smtClean="0">
                <a:solidFill>
                  <a:schemeClr val="tx1"/>
                </a:solidFill>
                <a:sym typeface="Helvetica" charset="0"/>
              </a:rPr>
              <a:t>topline</a:t>
            </a:r>
            <a:r>
              <a:rPr lang="en-US" sz="2400" i="1" dirty="0" smtClean="0">
                <a:solidFill>
                  <a:schemeClr val="tx1"/>
                </a:solidFill>
                <a:sym typeface="Helvetica" charset="0"/>
              </a:rPr>
              <a:t>. </a:t>
            </a:r>
            <a:endParaRPr lang="en-US" sz="2400" i="1" dirty="0">
              <a:solidFill>
                <a:schemeClr val="tx1"/>
              </a:solidFill>
              <a:sym typeface="Helvetica" charset="0"/>
            </a:endParaRPr>
          </a:p>
          <a:p>
            <a:pPr marL="571500" lvl="2" algn="l">
              <a:defRPr/>
            </a:pPr>
            <a:r>
              <a:rPr lang="en-US" sz="2400" i="1" dirty="0" smtClean="0">
                <a:solidFill>
                  <a:schemeClr val="tx1"/>
                </a:solidFill>
                <a:ea typeface="ＭＳ Ｐゴシック" charset="0"/>
                <a:sym typeface="Helvetica" charset="0"/>
              </a:rPr>
              <a:t>Tendency to be ambling in gait.</a:t>
            </a:r>
            <a:endParaRPr lang="en-US" sz="2400" i="1" dirty="0">
              <a:solidFill>
                <a:schemeClr val="tx1"/>
              </a:solidFill>
              <a:ea typeface="ＭＳ Ｐゴシック" charset="0"/>
              <a:sym typeface="Helvetica" charset="0"/>
            </a:endParaRPr>
          </a:p>
        </p:txBody>
      </p:sp>
    </p:spTree>
  </p:cSld>
  <p:clrMapOvr>
    <a:masterClrMapping/>
  </p:clrMapOvr>
  <p:transition spd="med"/>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p:cNvSpPr>
          <p:nvPr>
            <p:ph type="body" idx="1"/>
          </p:nvPr>
        </p:nvSpPr>
        <p:spPr bwMode="auto">
          <a:xfrm>
            <a:off x="463550" y="2276475"/>
            <a:ext cx="8229600" cy="2020888"/>
          </a:xfrm>
          <a:noFill/>
          <a:ln w="12700">
            <a:miter lim="0"/>
            <a:headEnd/>
            <a:tailEnd/>
          </a:ln>
        </p:spPr>
        <p:txBody>
          <a:bodyPr vert="horz" wrap="square" lIns="50800" tIns="50800" rIns="50800" bIns="50800" numCol="1" anchor="t" anchorCtr="0" compatLnSpc="1">
            <a:prstTxWarp prst="textNoShape">
              <a:avLst/>
            </a:prstTxWarp>
          </a:bodyPr>
          <a:lstStyle/>
          <a:p>
            <a:pPr marL="266700" indent="-266700" algn="l" eaLnBrk="1">
              <a:spcBef>
                <a:spcPts val="400"/>
              </a:spcBef>
              <a:buClr>
                <a:srgbClr val="2DA2BF"/>
              </a:buClr>
              <a:buSzPct val="150000"/>
              <a:buFontTx/>
              <a:buChar char="•"/>
            </a:pPr>
            <a:r>
              <a:rPr lang="en-US" sz="2700" smtClean="0">
                <a:solidFill>
                  <a:schemeClr val="tx1"/>
                </a:solidFill>
              </a:rPr>
              <a:t>At this moment, there are no disqualifying faults, other than the behavior and the absence of one or two testicles in a male.</a:t>
            </a:r>
          </a:p>
        </p:txBody>
      </p:sp>
      <p:pic>
        <p:nvPicPr>
          <p:cNvPr id="80898" name="Image 1"/>
          <p:cNvPicPr>
            <a:picLocks noChangeAspect="1"/>
          </p:cNvPicPr>
          <p:nvPr/>
        </p:nvPicPr>
        <p:blipFill>
          <a:blip r:embed="rId2" cstate="print"/>
          <a:srcRect/>
          <a:stretch>
            <a:fillRect/>
          </a:stretch>
        </p:blipFill>
        <p:spPr bwMode="auto">
          <a:xfrm>
            <a:off x="0" y="620713"/>
            <a:ext cx="9144000" cy="124301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p:cNvSpPr>
          <p:nvPr>
            <p:ph type="body" idx="1"/>
          </p:nvPr>
        </p:nvSpPr>
        <p:spPr bwMode="auto">
          <a:xfrm>
            <a:off x="250825" y="2276475"/>
            <a:ext cx="8785225" cy="3529013"/>
          </a:xfrm>
          <a:noFill/>
          <a:ln w="12700">
            <a:miter lim="0"/>
            <a:headEnd/>
            <a:tailEnd/>
          </a:ln>
        </p:spPr>
        <p:txBody>
          <a:bodyPr vert="horz" wrap="square" lIns="50800" tIns="50800" rIns="50800" bIns="50800" numCol="1" anchor="t" anchorCtr="0" compatLnSpc="1">
            <a:prstTxWarp prst="textNoShape">
              <a:avLst/>
            </a:prstTxWarp>
          </a:bodyPr>
          <a:lstStyle/>
          <a:p>
            <a:pPr marL="266700" indent="-266700" algn="l" eaLnBrk="1">
              <a:spcBef>
                <a:spcPts val="400"/>
              </a:spcBef>
              <a:buClr>
                <a:srgbClr val="2DA2BF"/>
              </a:buClr>
              <a:buSzPct val="150000"/>
            </a:pPr>
            <a:r>
              <a:rPr lang="en-US" sz="2700" dirty="0" smtClean="0">
                <a:solidFill>
                  <a:schemeClr val="tx1"/>
                </a:solidFill>
              </a:rPr>
              <a:t>The major faults that the judges should be aware of are:</a:t>
            </a:r>
          </a:p>
          <a:p>
            <a:pPr marL="1295400" lvl="3" indent="-266700" algn="l" eaLnBrk="1">
              <a:spcBef>
                <a:spcPts val="400"/>
              </a:spcBef>
              <a:buClr>
                <a:srgbClr val="2DA2BF"/>
              </a:buClr>
              <a:buSzPct val="150000"/>
              <a:buFontTx/>
              <a:buChar char="•"/>
            </a:pPr>
            <a:r>
              <a:rPr lang="en-US" sz="2700" dirty="0" smtClean="0">
                <a:solidFill>
                  <a:schemeClr val="tx1"/>
                </a:solidFill>
              </a:rPr>
              <a:t>Too heavy or just too elegant</a:t>
            </a:r>
          </a:p>
          <a:p>
            <a:pPr marL="1295400" lvl="3" indent="-266700" algn="l" eaLnBrk="1">
              <a:spcBef>
                <a:spcPts val="400"/>
              </a:spcBef>
              <a:buClr>
                <a:srgbClr val="2DA2BF"/>
              </a:buClr>
              <a:buSzPct val="150000"/>
              <a:buFontTx/>
              <a:buChar char="•"/>
            </a:pPr>
            <a:r>
              <a:rPr lang="en-US" sz="2700" dirty="0" smtClean="0">
                <a:solidFill>
                  <a:schemeClr val="tx1"/>
                </a:solidFill>
              </a:rPr>
              <a:t>Heads, too heavy or with </a:t>
            </a:r>
            <a:r>
              <a:rPr lang="en-US" sz="2700" dirty="0" err="1" smtClean="0">
                <a:solidFill>
                  <a:schemeClr val="tx1"/>
                </a:solidFill>
              </a:rPr>
              <a:t>snipey</a:t>
            </a:r>
            <a:r>
              <a:rPr lang="en-US" sz="2700" dirty="0" smtClean="0">
                <a:solidFill>
                  <a:schemeClr val="tx1"/>
                </a:solidFill>
              </a:rPr>
              <a:t> muzzles</a:t>
            </a:r>
          </a:p>
          <a:p>
            <a:pPr marL="1295400" lvl="3" indent="-266700" algn="l" eaLnBrk="1">
              <a:spcBef>
                <a:spcPts val="400"/>
              </a:spcBef>
              <a:buClr>
                <a:srgbClr val="2DA2BF"/>
              </a:buClr>
              <a:buSzPct val="150000"/>
              <a:buFontTx/>
              <a:buChar char="•"/>
            </a:pPr>
            <a:r>
              <a:rPr lang="en-US" sz="2700" dirty="0" smtClean="0">
                <a:solidFill>
                  <a:schemeClr val="tx1"/>
                </a:solidFill>
              </a:rPr>
              <a:t>Front placed too far forward</a:t>
            </a:r>
          </a:p>
          <a:p>
            <a:pPr marL="1295400" lvl="3" indent="-266700" algn="l" eaLnBrk="1">
              <a:spcBef>
                <a:spcPts val="400"/>
              </a:spcBef>
              <a:buClr>
                <a:srgbClr val="2DA2BF"/>
              </a:buClr>
              <a:buSzPct val="150000"/>
              <a:buFontTx/>
              <a:buChar char="•"/>
            </a:pPr>
            <a:r>
              <a:rPr lang="en-US" sz="2700" dirty="0" smtClean="0">
                <a:solidFill>
                  <a:schemeClr val="tx1"/>
                </a:solidFill>
              </a:rPr>
              <a:t>Low legged</a:t>
            </a:r>
          </a:p>
          <a:p>
            <a:pPr marL="1295400" lvl="3" indent="-266700" algn="l" eaLnBrk="1">
              <a:spcBef>
                <a:spcPts val="400"/>
              </a:spcBef>
              <a:buClr>
                <a:srgbClr val="2DA2BF"/>
              </a:buClr>
              <a:buSzPct val="150000"/>
              <a:buFontTx/>
              <a:buChar char="•"/>
            </a:pPr>
            <a:r>
              <a:rPr lang="en-US" sz="2700" dirty="0" smtClean="0">
                <a:solidFill>
                  <a:schemeClr val="tx1"/>
                </a:solidFill>
              </a:rPr>
              <a:t>Pelvis too straight</a:t>
            </a:r>
          </a:p>
          <a:p>
            <a:pPr marL="1295400" lvl="3" indent="-266700" algn="l" eaLnBrk="1">
              <a:spcBef>
                <a:spcPts val="400"/>
              </a:spcBef>
              <a:buClr>
                <a:srgbClr val="2DA2BF"/>
              </a:buClr>
              <a:buSzPct val="150000"/>
              <a:buFontTx/>
              <a:buChar char="•"/>
            </a:pPr>
            <a:endParaRPr lang="en-US" dirty="0" smtClean="0">
              <a:solidFill>
                <a:schemeClr val="tx1"/>
              </a:solidFill>
            </a:endParaRPr>
          </a:p>
        </p:txBody>
      </p:sp>
      <p:pic>
        <p:nvPicPr>
          <p:cNvPr id="81922" name="Image 1"/>
          <p:cNvPicPr>
            <a:picLocks noChangeAspect="1"/>
          </p:cNvPicPr>
          <p:nvPr/>
        </p:nvPicPr>
        <p:blipFill>
          <a:blip r:embed="rId2" cstate="print"/>
          <a:srcRect/>
          <a:stretch>
            <a:fillRect/>
          </a:stretch>
        </p:blipFill>
        <p:spPr bwMode="auto">
          <a:xfrm>
            <a:off x="0" y="620713"/>
            <a:ext cx="9144000" cy="124301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1" descr="image.png"/>
          <p:cNvPicPr>
            <a:picLocks noChangeAspect="1"/>
          </p:cNvPicPr>
          <p:nvPr/>
        </p:nvPicPr>
        <p:blipFill>
          <a:blip r:embed="rId2" cstate="print"/>
          <a:srcRect/>
          <a:stretch>
            <a:fillRect/>
          </a:stretch>
        </p:blipFill>
        <p:spPr bwMode="auto">
          <a:xfrm>
            <a:off x="171450" y="268288"/>
            <a:ext cx="8521700" cy="1158875"/>
          </a:xfrm>
          <a:prstGeom prst="rect">
            <a:avLst/>
          </a:prstGeom>
          <a:noFill/>
          <a:ln w="12700">
            <a:noFill/>
            <a:miter lim="0"/>
            <a:headEnd/>
            <a:tailEnd/>
          </a:ln>
        </p:spPr>
      </p:pic>
      <p:sp>
        <p:nvSpPr>
          <p:cNvPr id="82946" name="Rectangle 2"/>
          <p:cNvSpPr>
            <a:spLocks noGrp="1"/>
          </p:cNvSpPr>
          <p:nvPr>
            <p:ph type="body" idx="1"/>
          </p:nvPr>
        </p:nvSpPr>
        <p:spPr bwMode="auto">
          <a:xfrm>
            <a:off x="463550" y="1628775"/>
            <a:ext cx="8229600" cy="2668588"/>
          </a:xfrm>
          <a:noFill/>
          <a:ln w="12700">
            <a:miter lim="0"/>
            <a:headEnd/>
            <a:tailEnd/>
          </a:ln>
        </p:spPr>
        <p:txBody>
          <a:bodyPr vert="horz" wrap="square" lIns="50800" tIns="50800" rIns="50800" bIns="50800" numCol="1" anchor="t" anchorCtr="0" compatLnSpc="1">
            <a:prstTxWarp prst="textNoShape">
              <a:avLst/>
            </a:prstTxWarp>
          </a:bodyPr>
          <a:lstStyle/>
          <a:p>
            <a:pPr marL="266700" indent="-266700" algn="l" eaLnBrk="1">
              <a:spcBef>
                <a:spcPts val="400"/>
              </a:spcBef>
              <a:buClr>
                <a:srgbClr val="2DA2BF"/>
              </a:buClr>
              <a:buSzPct val="150000"/>
              <a:buFontTx/>
              <a:buChar char="•"/>
            </a:pPr>
            <a:endParaRPr lang="en-US" sz="2700" dirty="0" smtClean="0">
              <a:solidFill>
                <a:srgbClr val="000000"/>
              </a:solidFill>
            </a:endParaRPr>
          </a:p>
          <a:p>
            <a:pPr marL="266700" indent="-266700" algn="l" eaLnBrk="1">
              <a:spcBef>
                <a:spcPts val="400"/>
              </a:spcBef>
              <a:buClr>
                <a:srgbClr val="2DA2BF"/>
              </a:buClr>
              <a:buSzPct val="150000"/>
              <a:buFontTx/>
              <a:buChar char="•"/>
            </a:pPr>
            <a:endParaRPr lang="en-US" sz="2700" dirty="0" smtClean="0">
              <a:solidFill>
                <a:srgbClr val="000000"/>
              </a:solidFill>
            </a:endParaRPr>
          </a:p>
          <a:p>
            <a:pPr marL="266700" indent="-266700" algn="l" eaLnBrk="1">
              <a:spcBef>
                <a:spcPts val="400"/>
              </a:spcBef>
              <a:buClr>
                <a:srgbClr val="2DA2BF"/>
              </a:buClr>
              <a:buSzPct val="150000"/>
              <a:buFontTx/>
              <a:buChar char="•"/>
            </a:pPr>
            <a:endParaRPr lang="en-US" sz="2700" dirty="0" smtClean="0">
              <a:solidFill>
                <a:srgbClr val="000000"/>
              </a:solidFill>
            </a:endParaRPr>
          </a:p>
          <a:p>
            <a:pPr marL="266700" indent="-266700" algn="l" eaLnBrk="1">
              <a:spcBef>
                <a:spcPts val="400"/>
              </a:spcBef>
              <a:buClr>
                <a:srgbClr val="2DA2BF"/>
              </a:buClr>
              <a:buSzPct val="150000"/>
              <a:buFontTx/>
              <a:buChar char="•"/>
            </a:pPr>
            <a:endParaRPr lang="en-US" sz="2700" dirty="0" smtClean="0">
              <a:solidFill>
                <a:srgbClr val="000000"/>
              </a:solidFill>
            </a:endParaRPr>
          </a:p>
          <a:p>
            <a:pPr marL="266700" indent="-266700" algn="l" eaLnBrk="1">
              <a:spcBef>
                <a:spcPts val="400"/>
              </a:spcBef>
              <a:buClr>
                <a:srgbClr val="2DA2BF"/>
              </a:buClr>
              <a:buSzPct val="150000"/>
              <a:buFontTx/>
              <a:buChar char="•"/>
            </a:pPr>
            <a:endParaRPr lang="en-US" sz="2700" dirty="0" smtClean="0">
              <a:solidFill>
                <a:srgbClr val="000000"/>
              </a:solidFill>
            </a:endParaRPr>
          </a:p>
          <a:p>
            <a:pPr marL="266700" indent="-266700" algn="l" eaLnBrk="1">
              <a:spcBef>
                <a:spcPts val="400"/>
              </a:spcBef>
              <a:buClr>
                <a:srgbClr val="2DA2BF"/>
              </a:buClr>
              <a:buSzPct val="150000"/>
              <a:buFontTx/>
              <a:buChar char="•"/>
            </a:pPr>
            <a:endParaRPr lang="en-US" sz="2700" dirty="0" smtClean="0">
              <a:solidFill>
                <a:srgbClr val="000000"/>
              </a:solidFill>
            </a:endParaRPr>
          </a:p>
          <a:p>
            <a:pPr marL="266700" indent="-266700" algn="l" eaLnBrk="1">
              <a:spcBef>
                <a:spcPts val="400"/>
              </a:spcBef>
              <a:buClr>
                <a:srgbClr val="2DA2BF"/>
              </a:buClr>
              <a:buSzPct val="150000"/>
              <a:buFontTx/>
              <a:buChar char="•"/>
            </a:pPr>
            <a:endParaRPr lang="en-US" sz="2700" dirty="0" smtClean="0">
              <a:solidFill>
                <a:srgbClr val="000000"/>
              </a:solidFill>
            </a:endParaRPr>
          </a:p>
          <a:p>
            <a:pPr marL="266700" indent="-266700" eaLnBrk="1">
              <a:spcBef>
                <a:spcPts val="400"/>
              </a:spcBef>
              <a:buClr>
                <a:srgbClr val="2DA2BF"/>
              </a:buClr>
              <a:buSzPct val="150000"/>
            </a:pPr>
            <a:r>
              <a:rPr lang="en-US" sz="2400" dirty="0" smtClean="0">
                <a:solidFill>
                  <a:srgbClr val="000000"/>
                </a:solidFill>
              </a:rPr>
              <a:t>Curly coated  Retriever</a:t>
            </a:r>
          </a:p>
        </p:txBody>
      </p:sp>
      <p:pic>
        <p:nvPicPr>
          <p:cNvPr id="8" name="Afbeelding 7" descr="Foto Curly Hannie.jpg"/>
          <p:cNvPicPr>
            <a:picLocks noChangeAspect="1"/>
          </p:cNvPicPr>
          <p:nvPr/>
        </p:nvPicPr>
        <p:blipFill>
          <a:blip r:embed="rId3" cstate="print"/>
          <a:stretch>
            <a:fillRect/>
          </a:stretch>
        </p:blipFill>
        <p:spPr>
          <a:xfrm>
            <a:off x="2051720" y="1556792"/>
            <a:ext cx="4572000" cy="3243263"/>
          </a:xfrm>
          <a:prstGeom prst="rect">
            <a:avLst/>
          </a:prstGeom>
        </p:spPr>
      </p:pic>
    </p:spTree>
  </p:cSld>
  <p:clrMapOvr>
    <a:masterClrMapping/>
  </p:clrMapOvr>
  <p:transition spd="med"/>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descr="image.png"/>
          <p:cNvPicPr>
            <a:picLocks noChangeAspect="1"/>
          </p:cNvPicPr>
          <p:nvPr/>
        </p:nvPicPr>
        <p:blipFill>
          <a:blip r:embed="rId2" cstate="print"/>
          <a:srcRect/>
          <a:stretch>
            <a:fillRect/>
          </a:stretch>
        </p:blipFill>
        <p:spPr bwMode="auto">
          <a:xfrm>
            <a:off x="171450" y="268288"/>
            <a:ext cx="8521700" cy="1158875"/>
          </a:xfrm>
          <a:prstGeom prst="rect">
            <a:avLst/>
          </a:prstGeom>
          <a:noFill/>
          <a:ln w="12700">
            <a:noFill/>
            <a:miter lim="0"/>
            <a:headEnd/>
            <a:tailEnd/>
          </a:ln>
        </p:spPr>
      </p:pic>
      <p:sp>
        <p:nvSpPr>
          <p:cNvPr id="83970" name="Rectangle 2"/>
          <p:cNvSpPr>
            <a:spLocks noGrp="1"/>
          </p:cNvSpPr>
          <p:nvPr>
            <p:ph type="body" idx="1"/>
          </p:nvPr>
        </p:nvSpPr>
        <p:spPr bwMode="auto">
          <a:xfrm>
            <a:off x="463550" y="1628775"/>
            <a:ext cx="8229600" cy="2668588"/>
          </a:xfrm>
          <a:noFill/>
          <a:ln w="12700">
            <a:miter lim="0"/>
            <a:headEnd/>
            <a:tailEnd/>
          </a:ln>
        </p:spPr>
        <p:txBody>
          <a:bodyPr vert="horz" wrap="square" lIns="50800" tIns="50800" rIns="50800" bIns="50800" numCol="1" anchor="t" anchorCtr="0" compatLnSpc="1">
            <a:prstTxWarp prst="textNoShape">
              <a:avLst/>
            </a:prstTxWarp>
          </a:bodyPr>
          <a:lstStyle/>
          <a:p>
            <a:pPr marL="266700" indent="-266700" algn="l" eaLnBrk="1">
              <a:spcBef>
                <a:spcPts val="400"/>
              </a:spcBef>
              <a:buClr>
                <a:srgbClr val="2DA2BF"/>
              </a:buClr>
              <a:buSzPct val="150000"/>
              <a:buFontTx/>
              <a:buChar char="•"/>
            </a:pPr>
            <a:endParaRPr lang="en-US" sz="2700" dirty="0" smtClean="0">
              <a:solidFill>
                <a:srgbClr val="000000"/>
              </a:solidFill>
            </a:endParaRPr>
          </a:p>
          <a:p>
            <a:pPr marL="266700" indent="-266700" algn="l" eaLnBrk="1">
              <a:spcBef>
                <a:spcPts val="400"/>
              </a:spcBef>
              <a:buClr>
                <a:srgbClr val="2DA2BF"/>
              </a:buClr>
              <a:buSzPct val="150000"/>
              <a:buFontTx/>
              <a:buChar char="•"/>
            </a:pPr>
            <a:endParaRPr lang="en-US" sz="2700" dirty="0" smtClean="0">
              <a:solidFill>
                <a:srgbClr val="000000"/>
              </a:solidFill>
            </a:endParaRPr>
          </a:p>
          <a:p>
            <a:pPr marL="266700" indent="-266700" algn="l" eaLnBrk="1">
              <a:spcBef>
                <a:spcPts val="400"/>
              </a:spcBef>
              <a:buClr>
                <a:srgbClr val="2DA2BF"/>
              </a:buClr>
              <a:buSzPct val="150000"/>
            </a:pPr>
            <a:endParaRPr lang="en-US" sz="4000" dirty="0" smtClean="0">
              <a:solidFill>
                <a:srgbClr val="000000"/>
              </a:solidFill>
            </a:endParaRPr>
          </a:p>
          <a:p>
            <a:pPr marL="266700" indent="-266700" algn="l" eaLnBrk="1">
              <a:spcBef>
                <a:spcPts val="400"/>
              </a:spcBef>
              <a:buClr>
                <a:srgbClr val="2DA2BF"/>
              </a:buClr>
              <a:buSzPct val="150000"/>
            </a:pPr>
            <a:endParaRPr lang="en-US" sz="2700" dirty="0" smtClean="0">
              <a:solidFill>
                <a:srgbClr val="000000"/>
              </a:solidFill>
            </a:endParaRPr>
          </a:p>
          <a:p>
            <a:pPr marL="266700" indent="-266700" algn="l" eaLnBrk="1">
              <a:spcBef>
                <a:spcPts val="400"/>
              </a:spcBef>
              <a:buClr>
                <a:srgbClr val="2DA2BF"/>
              </a:buClr>
              <a:buSzPct val="150000"/>
            </a:pPr>
            <a:endParaRPr lang="en-US" sz="2700" dirty="0" smtClean="0">
              <a:solidFill>
                <a:srgbClr val="000000"/>
              </a:solidFill>
            </a:endParaRPr>
          </a:p>
          <a:p>
            <a:pPr marL="266700" indent="-266700" algn="l" eaLnBrk="1">
              <a:spcBef>
                <a:spcPts val="400"/>
              </a:spcBef>
              <a:buClr>
                <a:srgbClr val="2DA2BF"/>
              </a:buClr>
              <a:buSzPct val="150000"/>
              <a:buFontTx/>
              <a:buChar char="•"/>
            </a:pPr>
            <a:endParaRPr lang="en-US" sz="2700" dirty="0" smtClean="0">
              <a:solidFill>
                <a:srgbClr val="000000"/>
              </a:solidFill>
            </a:endParaRPr>
          </a:p>
          <a:p>
            <a:pPr marL="266700" indent="-266700" algn="l" eaLnBrk="1">
              <a:spcBef>
                <a:spcPts val="400"/>
              </a:spcBef>
              <a:buClr>
                <a:srgbClr val="2DA2BF"/>
              </a:buClr>
              <a:buSzPct val="150000"/>
              <a:buFontTx/>
              <a:buChar char="•"/>
            </a:pPr>
            <a:endParaRPr lang="en-US" sz="2700" dirty="0" smtClean="0">
              <a:solidFill>
                <a:srgbClr val="000000"/>
              </a:solidFill>
            </a:endParaRPr>
          </a:p>
          <a:p>
            <a:pPr marL="266700" indent="-266700" eaLnBrk="1">
              <a:spcBef>
                <a:spcPts val="400"/>
              </a:spcBef>
              <a:buClr>
                <a:srgbClr val="2DA2BF"/>
              </a:buClr>
              <a:buSzPct val="150000"/>
            </a:pPr>
            <a:r>
              <a:rPr lang="en-US" sz="2400" dirty="0" smtClean="0">
                <a:solidFill>
                  <a:srgbClr val="000000"/>
                </a:solidFill>
              </a:rPr>
              <a:t>Irish Water Spaniel</a:t>
            </a:r>
          </a:p>
        </p:txBody>
      </p:sp>
      <p:pic>
        <p:nvPicPr>
          <p:cNvPr id="4098" name="Picture 2"/>
          <p:cNvPicPr>
            <a:picLocks noChangeAspect="1" noChangeArrowheads="1"/>
          </p:cNvPicPr>
          <p:nvPr/>
        </p:nvPicPr>
        <p:blipFill>
          <a:blip r:embed="rId3" cstate="print"/>
          <a:srcRect/>
          <a:stretch>
            <a:fillRect/>
          </a:stretch>
        </p:blipFill>
        <p:spPr bwMode="auto">
          <a:xfrm>
            <a:off x="2051720" y="1628800"/>
            <a:ext cx="4243329" cy="316835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12290" name="Rectangle 2"/>
          <p:cNvSpPr>
            <a:spLocks noGrp="1"/>
          </p:cNvSpPr>
          <p:nvPr>
            <p:ph type="body" idx="1"/>
          </p:nvPr>
        </p:nvSpPr>
        <p:spPr bwMode="auto">
          <a:xfrm>
            <a:off x="467544" y="1268760"/>
            <a:ext cx="8496944" cy="4752975"/>
          </a:xfrm>
          <a:noFill/>
          <a:ln w="12700">
            <a:miter lim="0"/>
            <a:headEnd/>
            <a:tailEnd/>
          </a:ln>
        </p:spPr>
        <p:txBody>
          <a:bodyPr vert="horz" wrap="square" lIns="50800" tIns="50800" rIns="50800" bIns="50800" numCol="1" anchor="t" anchorCtr="0" compatLnSpc="1">
            <a:prstTxWarp prst="textNoShape">
              <a:avLst/>
            </a:prstTxWarp>
          </a:bodyPr>
          <a:lstStyle/>
          <a:p>
            <a:pPr algn="l"/>
            <a:r>
              <a:rPr lang="nl-NL" sz="2800" b="1" i="1" dirty="0" smtClean="0">
                <a:solidFill>
                  <a:schemeClr val="tx1"/>
                </a:solidFill>
              </a:rPr>
              <a:t>GENERAL APPEARANCE </a:t>
            </a:r>
          </a:p>
          <a:p>
            <a:pPr algn="l"/>
            <a:r>
              <a:rPr lang="en-US" sz="2800" i="1" dirty="0" smtClean="0">
                <a:solidFill>
                  <a:schemeClr val="tx1"/>
                </a:solidFill>
              </a:rPr>
              <a:t>A well balanced dog, traditionally used for otter </a:t>
            </a:r>
          </a:p>
          <a:p>
            <a:pPr algn="l"/>
            <a:r>
              <a:rPr lang="en-US" sz="2800" i="1" dirty="0" smtClean="0">
                <a:solidFill>
                  <a:schemeClr val="tx1"/>
                </a:solidFill>
              </a:rPr>
              <a:t>hunting. A sturdy animal, but neither plump nor</a:t>
            </a:r>
          </a:p>
          <a:p>
            <a:pPr algn="l"/>
            <a:r>
              <a:rPr lang="en-US" sz="2800" i="1" dirty="0" smtClean="0">
                <a:solidFill>
                  <a:schemeClr val="tx1"/>
                </a:solidFill>
              </a:rPr>
              <a:t>clumsy, square and thick set in overall build, with </a:t>
            </a:r>
          </a:p>
          <a:p>
            <a:pPr algn="l"/>
            <a:r>
              <a:rPr lang="en-US" sz="2800" i="1" dirty="0" smtClean="0">
                <a:solidFill>
                  <a:schemeClr val="tx1"/>
                </a:solidFill>
              </a:rPr>
              <a:t>close fitting skin, free from throatiness or dewlap. </a:t>
            </a:r>
          </a:p>
          <a:p>
            <a:pPr algn="l"/>
            <a:r>
              <a:rPr lang="en-US" sz="2800" i="1" dirty="0" smtClean="0">
                <a:solidFill>
                  <a:schemeClr val="tx1"/>
                </a:solidFill>
              </a:rPr>
              <a:t>Lips not pendulous. </a:t>
            </a:r>
          </a:p>
          <a:p>
            <a:pPr algn="l"/>
            <a:endParaRPr lang="en-US" sz="2800" dirty="0" smtClean="0">
              <a:solidFill>
                <a:schemeClr val="tx1"/>
              </a:solidFill>
            </a:endParaRPr>
          </a:p>
          <a:p>
            <a:pPr algn="l"/>
            <a:r>
              <a:rPr lang="en-US" sz="2800" dirty="0" smtClean="0">
                <a:solidFill>
                  <a:schemeClr val="tx1"/>
                </a:solidFill>
              </a:rPr>
              <a:t>Sturdily built is important and we see this frequently </a:t>
            </a:r>
          </a:p>
          <a:p>
            <a:pPr algn="l"/>
            <a:r>
              <a:rPr lang="en-US" sz="2800" dirty="0" smtClean="0">
                <a:solidFill>
                  <a:schemeClr val="tx1"/>
                </a:solidFill>
              </a:rPr>
              <a:t>in the breed standard. </a:t>
            </a:r>
          </a:p>
          <a:p>
            <a:pPr algn="l"/>
            <a:r>
              <a:rPr lang="en-US" sz="2800" dirty="0" smtClean="0">
                <a:solidFill>
                  <a:schemeClr val="tx1"/>
                </a:solidFill>
              </a:rPr>
              <a:t>The Wetterhoun has a bit of a </a:t>
            </a:r>
            <a:r>
              <a:rPr lang="en-US" sz="2800" dirty="0" err="1" smtClean="0">
                <a:solidFill>
                  <a:schemeClr val="tx1"/>
                </a:solidFill>
              </a:rPr>
              <a:t>molosser</a:t>
            </a:r>
            <a:r>
              <a:rPr lang="en-US" sz="2800" dirty="0" smtClean="0">
                <a:solidFill>
                  <a:schemeClr val="tx1"/>
                </a:solidFill>
              </a:rPr>
              <a:t> look.</a:t>
            </a:r>
            <a:endParaRPr lang="en-US" dirty="0" smtClean="0">
              <a:solidFill>
                <a:schemeClr val="tx1"/>
              </a:solidFill>
            </a:endParaRPr>
          </a:p>
        </p:txBody>
      </p:sp>
    </p:spTree>
  </p:cSld>
  <p:clrMapOvr>
    <a:masterClrMapping/>
  </p:clrMapOvr>
  <p:transition spd="med"/>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1" descr="image.png"/>
          <p:cNvPicPr>
            <a:picLocks noChangeAspect="1"/>
          </p:cNvPicPr>
          <p:nvPr/>
        </p:nvPicPr>
        <p:blipFill>
          <a:blip r:embed="rId2" cstate="print"/>
          <a:srcRect/>
          <a:stretch>
            <a:fillRect/>
          </a:stretch>
        </p:blipFill>
        <p:spPr bwMode="auto">
          <a:xfrm>
            <a:off x="171450" y="268288"/>
            <a:ext cx="8521700" cy="1158875"/>
          </a:xfrm>
          <a:prstGeom prst="rect">
            <a:avLst/>
          </a:prstGeom>
          <a:noFill/>
          <a:ln w="12700">
            <a:noFill/>
            <a:miter lim="0"/>
            <a:headEnd/>
            <a:tailEnd/>
          </a:ln>
        </p:spPr>
      </p:pic>
      <p:sp>
        <p:nvSpPr>
          <p:cNvPr id="84994" name="Rectangle 2"/>
          <p:cNvSpPr>
            <a:spLocks noGrp="1"/>
          </p:cNvSpPr>
          <p:nvPr>
            <p:ph type="body" idx="1"/>
          </p:nvPr>
        </p:nvSpPr>
        <p:spPr bwMode="auto">
          <a:xfrm>
            <a:off x="463550" y="1628775"/>
            <a:ext cx="8229600" cy="2668588"/>
          </a:xfrm>
          <a:noFill/>
          <a:ln w="12700">
            <a:miter lim="0"/>
            <a:headEnd/>
            <a:tailEnd/>
          </a:ln>
        </p:spPr>
        <p:txBody>
          <a:bodyPr vert="horz" wrap="square" lIns="50800" tIns="50800" rIns="50800" bIns="50800" numCol="1" anchor="t" anchorCtr="0" compatLnSpc="1">
            <a:prstTxWarp prst="textNoShape">
              <a:avLst/>
            </a:prstTxWarp>
          </a:bodyPr>
          <a:lstStyle/>
          <a:p>
            <a:pPr marL="266700" indent="-266700" algn="l" eaLnBrk="1">
              <a:spcBef>
                <a:spcPts val="400"/>
              </a:spcBef>
              <a:buClr>
                <a:srgbClr val="2DA2BF"/>
              </a:buClr>
              <a:buSzPct val="150000"/>
              <a:buFontTx/>
              <a:buChar char="•"/>
            </a:pPr>
            <a:endParaRPr lang="en-US" sz="2700" dirty="0" smtClean="0">
              <a:solidFill>
                <a:srgbClr val="000000"/>
              </a:solidFill>
            </a:endParaRPr>
          </a:p>
          <a:p>
            <a:pPr marL="266700" indent="-266700" algn="l" eaLnBrk="1">
              <a:spcBef>
                <a:spcPts val="400"/>
              </a:spcBef>
              <a:buClr>
                <a:srgbClr val="2DA2BF"/>
              </a:buClr>
              <a:buSzPct val="150000"/>
              <a:buFontTx/>
              <a:buChar char="•"/>
            </a:pPr>
            <a:endParaRPr lang="en-US" sz="2700" dirty="0" smtClean="0">
              <a:solidFill>
                <a:srgbClr val="000000"/>
              </a:solidFill>
            </a:endParaRPr>
          </a:p>
          <a:p>
            <a:pPr marL="266700" indent="-266700" algn="l" eaLnBrk="1">
              <a:spcBef>
                <a:spcPts val="400"/>
              </a:spcBef>
              <a:buClr>
                <a:srgbClr val="2DA2BF"/>
              </a:buClr>
              <a:buSzPct val="150000"/>
              <a:buFontTx/>
              <a:buChar char="•"/>
            </a:pPr>
            <a:endParaRPr lang="en-US" sz="2700" dirty="0" smtClean="0">
              <a:solidFill>
                <a:srgbClr val="000000"/>
              </a:solidFill>
            </a:endParaRPr>
          </a:p>
          <a:p>
            <a:pPr marL="266700" indent="-266700" algn="l" eaLnBrk="1">
              <a:spcBef>
                <a:spcPts val="400"/>
              </a:spcBef>
              <a:buClr>
                <a:srgbClr val="2DA2BF"/>
              </a:buClr>
              <a:buSzPct val="150000"/>
              <a:buFontTx/>
              <a:buChar char="•"/>
            </a:pPr>
            <a:endParaRPr lang="en-US" sz="2700" dirty="0" smtClean="0">
              <a:solidFill>
                <a:srgbClr val="000000"/>
              </a:solidFill>
            </a:endParaRPr>
          </a:p>
          <a:p>
            <a:pPr marL="266700" indent="-266700" algn="l" eaLnBrk="1">
              <a:spcBef>
                <a:spcPts val="400"/>
              </a:spcBef>
              <a:buClr>
                <a:srgbClr val="2DA2BF"/>
              </a:buClr>
              <a:buSzPct val="150000"/>
              <a:buFontTx/>
              <a:buChar char="•"/>
            </a:pPr>
            <a:endParaRPr lang="en-US" sz="2700" dirty="0" smtClean="0">
              <a:solidFill>
                <a:srgbClr val="000000"/>
              </a:solidFill>
            </a:endParaRPr>
          </a:p>
          <a:p>
            <a:pPr marL="266700" indent="-266700" algn="l" eaLnBrk="1">
              <a:spcBef>
                <a:spcPts val="400"/>
              </a:spcBef>
              <a:buClr>
                <a:srgbClr val="2DA2BF"/>
              </a:buClr>
              <a:buSzPct val="150000"/>
              <a:buFontTx/>
              <a:buChar char="•"/>
            </a:pPr>
            <a:endParaRPr lang="en-US" sz="2700" dirty="0" smtClean="0">
              <a:solidFill>
                <a:srgbClr val="000000"/>
              </a:solidFill>
            </a:endParaRPr>
          </a:p>
          <a:p>
            <a:pPr marL="266700" indent="-266700" algn="l" eaLnBrk="1">
              <a:spcBef>
                <a:spcPts val="400"/>
              </a:spcBef>
              <a:buClr>
                <a:srgbClr val="2DA2BF"/>
              </a:buClr>
              <a:buSzPct val="150000"/>
              <a:buFontTx/>
              <a:buChar char="•"/>
            </a:pPr>
            <a:endParaRPr lang="en-US" sz="2700" dirty="0" smtClean="0">
              <a:solidFill>
                <a:srgbClr val="000000"/>
              </a:solidFill>
            </a:endParaRPr>
          </a:p>
          <a:p>
            <a:pPr marL="266700" indent="-266700" eaLnBrk="1">
              <a:spcBef>
                <a:spcPts val="400"/>
              </a:spcBef>
              <a:buClr>
                <a:srgbClr val="2DA2BF"/>
              </a:buClr>
              <a:buSzPct val="150000"/>
            </a:pPr>
            <a:r>
              <a:rPr lang="en-US" sz="2400" dirty="0" smtClean="0">
                <a:solidFill>
                  <a:srgbClr val="000000"/>
                </a:solidFill>
              </a:rPr>
              <a:t>Barbet</a:t>
            </a:r>
          </a:p>
        </p:txBody>
      </p:sp>
      <p:pic>
        <p:nvPicPr>
          <p:cNvPr id="5122" name="Picture 2"/>
          <p:cNvPicPr>
            <a:picLocks noChangeAspect="1" noChangeArrowheads="1"/>
          </p:cNvPicPr>
          <p:nvPr/>
        </p:nvPicPr>
        <p:blipFill>
          <a:blip r:embed="rId3" cstate="print"/>
          <a:srcRect/>
          <a:stretch>
            <a:fillRect/>
          </a:stretch>
        </p:blipFill>
        <p:spPr bwMode="auto">
          <a:xfrm>
            <a:off x="2555776" y="1988840"/>
            <a:ext cx="3790950" cy="286702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 descr="image.png"/>
          <p:cNvPicPr>
            <a:picLocks noChangeAspect="1"/>
          </p:cNvPicPr>
          <p:nvPr/>
        </p:nvPicPr>
        <p:blipFill>
          <a:blip r:embed="rId2" cstate="print"/>
          <a:srcRect/>
          <a:stretch>
            <a:fillRect/>
          </a:stretch>
        </p:blipFill>
        <p:spPr bwMode="auto">
          <a:xfrm>
            <a:off x="171450" y="268288"/>
            <a:ext cx="8521700" cy="1158875"/>
          </a:xfrm>
          <a:prstGeom prst="rect">
            <a:avLst/>
          </a:prstGeom>
          <a:noFill/>
          <a:ln w="12700">
            <a:noFill/>
            <a:miter lim="0"/>
            <a:headEnd/>
            <a:tailEnd/>
          </a:ln>
        </p:spPr>
      </p:pic>
      <p:sp>
        <p:nvSpPr>
          <p:cNvPr id="83971" name="Rectangle 2"/>
          <p:cNvSpPr>
            <a:spLocks noGrp="1"/>
          </p:cNvSpPr>
          <p:nvPr>
            <p:ph type="body" idx="1"/>
          </p:nvPr>
        </p:nvSpPr>
        <p:spPr bwMode="auto">
          <a:xfrm>
            <a:off x="395288" y="1268413"/>
            <a:ext cx="8229600" cy="5040312"/>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Lst>
        </p:spPr>
        <p:txBody>
          <a:bodyPr vert="horz" wrap="square" lIns="50800" tIns="50800" rIns="50800" bIns="50800" numCol="1" anchor="t" anchorCtr="0" compatLnSpc="1">
            <a:prstTxWarp prst="textNoShape">
              <a:avLst/>
            </a:prstTxWarp>
          </a:bodyPr>
          <a:lstStyle/>
          <a:p>
            <a:pPr marL="266700" indent="-266700" algn="l" eaLnBrk="1">
              <a:spcBef>
                <a:spcPts val="400"/>
              </a:spcBef>
              <a:buClr>
                <a:srgbClr val="2DA2BF"/>
              </a:buClr>
              <a:buSzPct val="150000"/>
              <a:defRPr/>
            </a:pPr>
            <a:r>
              <a:rPr lang="en-US" sz="2000" dirty="0">
                <a:solidFill>
                  <a:srgbClr val="000000"/>
                </a:solidFill>
                <a:ea typeface="ＭＳ Ｐゴシック" charset="0"/>
                <a:sym typeface="Helvetica" charset="0"/>
              </a:rPr>
              <a:t>Not really used for </a:t>
            </a:r>
            <a:r>
              <a:rPr lang="en-US" sz="2000" dirty="0" smtClean="0">
                <a:solidFill>
                  <a:srgbClr val="000000"/>
                </a:solidFill>
                <a:ea typeface="ＭＳ Ｐゴシック" charset="0"/>
                <a:sym typeface="Helvetica" charset="0"/>
              </a:rPr>
              <a:t>developing </a:t>
            </a:r>
            <a:r>
              <a:rPr lang="en-US" sz="2000" dirty="0">
                <a:solidFill>
                  <a:srgbClr val="000000"/>
                </a:solidFill>
                <a:ea typeface="ＭＳ Ｐゴシック" charset="0"/>
                <a:sym typeface="Helvetica" charset="0"/>
              </a:rPr>
              <a:t>the </a:t>
            </a:r>
            <a:r>
              <a:rPr lang="en-US" sz="2000" dirty="0" smtClean="0">
                <a:solidFill>
                  <a:srgbClr val="000000"/>
                </a:solidFill>
                <a:ea typeface="ＭＳ Ｐゴシック" charset="0"/>
                <a:sym typeface="Helvetica" charset="0"/>
              </a:rPr>
              <a:t>Wetterhoun</a:t>
            </a:r>
            <a:r>
              <a:rPr lang="en-US" sz="2000" dirty="0">
                <a:solidFill>
                  <a:srgbClr val="000000"/>
                </a:solidFill>
                <a:ea typeface="ＭＳ Ｐゴシック" charset="0"/>
                <a:sym typeface="Helvetica" charset="0"/>
              </a:rPr>
              <a:t>, but because of the </a:t>
            </a:r>
          </a:p>
          <a:p>
            <a:pPr marL="266700" indent="-266700" algn="l" eaLnBrk="1">
              <a:spcBef>
                <a:spcPts val="400"/>
              </a:spcBef>
              <a:buClr>
                <a:srgbClr val="2DA2BF"/>
              </a:buClr>
              <a:buSzPct val="150000"/>
              <a:defRPr/>
            </a:pPr>
            <a:r>
              <a:rPr lang="en-US" sz="2000" dirty="0">
                <a:solidFill>
                  <a:srgbClr val="000000"/>
                </a:solidFill>
                <a:ea typeface="ＭＳ Ｐゴシック" charset="0"/>
                <a:sym typeface="Helvetica" charset="0"/>
              </a:rPr>
              <a:t>c</a:t>
            </a:r>
            <a:r>
              <a:rPr lang="en-US" sz="2000" dirty="0" smtClean="0">
                <a:solidFill>
                  <a:srgbClr val="000000"/>
                </a:solidFill>
                <a:ea typeface="ＭＳ Ｐゴシック" charset="0"/>
                <a:sym typeface="Helvetica" charset="0"/>
              </a:rPr>
              <a:t>rossbreeding done </a:t>
            </a:r>
            <a:r>
              <a:rPr lang="en-US" sz="2000" dirty="0">
                <a:solidFill>
                  <a:srgbClr val="000000"/>
                </a:solidFill>
                <a:ea typeface="ＭＳ Ｐゴシック" charset="0"/>
                <a:sym typeface="Helvetica" charset="0"/>
              </a:rPr>
              <a:t>in the beginning of the 20</a:t>
            </a:r>
            <a:r>
              <a:rPr lang="en-US" sz="2000" baseline="30000" dirty="0">
                <a:solidFill>
                  <a:srgbClr val="000000"/>
                </a:solidFill>
                <a:ea typeface="ＭＳ Ｐゴシック" charset="0"/>
                <a:sym typeface="Helvetica" charset="0"/>
              </a:rPr>
              <a:t>th</a:t>
            </a:r>
            <a:r>
              <a:rPr lang="en-US" sz="2000" dirty="0">
                <a:solidFill>
                  <a:srgbClr val="000000"/>
                </a:solidFill>
                <a:ea typeface="ＭＳ Ｐゴシック" charset="0"/>
                <a:sym typeface="Helvetica" charset="0"/>
              </a:rPr>
              <a:t> century, we see still the </a:t>
            </a:r>
          </a:p>
          <a:p>
            <a:pPr marL="266700" indent="-266700" algn="l" eaLnBrk="1">
              <a:spcBef>
                <a:spcPts val="400"/>
              </a:spcBef>
              <a:buClr>
                <a:srgbClr val="2DA2BF"/>
              </a:buClr>
              <a:buSzPct val="150000"/>
              <a:defRPr/>
            </a:pPr>
            <a:r>
              <a:rPr lang="en-US" sz="2000" dirty="0">
                <a:solidFill>
                  <a:srgbClr val="000000"/>
                </a:solidFill>
                <a:ea typeface="ＭＳ Ｐゴシック" charset="0"/>
                <a:sym typeface="Helvetica" charset="0"/>
              </a:rPr>
              <a:t>influence of the </a:t>
            </a:r>
            <a:r>
              <a:rPr lang="en-US" sz="2000" dirty="0" err="1" smtClean="0">
                <a:solidFill>
                  <a:srgbClr val="000000"/>
                </a:solidFill>
                <a:ea typeface="ＭＳ Ｐゴシック" charset="0"/>
                <a:sym typeface="Helvetica" charset="0"/>
              </a:rPr>
              <a:t>Stabijhoun</a:t>
            </a:r>
            <a:r>
              <a:rPr lang="en-US" sz="2000" dirty="0" smtClean="0">
                <a:solidFill>
                  <a:srgbClr val="000000"/>
                </a:solidFill>
                <a:ea typeface="ＭＳ Ｐゴシック" charset="0"/>
                <a:sym typeface="Helvetica" charset="0"/>
              </a:rPr>
              <a:t> </a:t>
            </a:r>
            <a:r>
              <a:rPr lang="en-US" sz="2000" dirty="0">
                <a:solidFill>
                  <a:srgbClr val="000000"/>
                </a:solidFill>
                <a:ea typeface="ＭＳ Ｐゴシック" charset="0"/>
                <a:sym typeface="Helvetica" charset="0"/>
              </a:rPr>
              <a:t>in the </a:t>
            </a:r>
            <a:r>
              <a:rPr lang="en-US" sz="2000" dirty="0" err="1">
                <a:solidFill>
                  <a:srgbClr val="000000"/>
                </a:solidFill>
                <a:ea typeface="ＭＳ Ｐゴシック" charset="0"/>
                <a:sym typeface="Helvetica" charset="0"/>
              </a:rPr>
              <a:t>Wetterhoun</a:t>
            </a:r>
            <a:r>
              <a:rPr lang="en-US" sz="2000" dirty="0">
                <a:solidFill>
                  <a:srgbClr val="000000"/>
                </a:solidFill>
                <a:ea typeface="ＭＳ Ｐゴシック" charset="0"/>
                <a:sym typeface="Helvetica" charset="0"/>
              </a:rPr>
              <a:t>. (Tail, head, eyes,)</a:t>
            </a:r>
          </a:p>
          <a:p>
            <a:pPr marL="266700" indent="-266700" algn="l" eaLnBrk="1">
              <a:spcBef>
                <a:spcPts val="400"/>
              </a:spcBef>
              <a:buClr>
                <a:srgbClr val="2DA2BF"/>
              </a:buClr>
              <a:buSzPct val="150000"/>
              <a:buFontTx/>
              <a:buChar char="•"/>
              <a:defRPr/>
            </a:pPr>
            <a:endParaRPr lang="en-US" sz="2700" dirty="0">
              <a:solidFill>
                <a:srgbClr val="000000"/>
              </a:solidFill>
              <a:ea typeface="ＭＳ Ｐゴシック" charset="0"/>
              <a:sym typeface="Helvetica" charset="0"/>
            </a:endParaRPr>
          </a:p>
          <a:p>
            <a:pPr marL="266700" indent="-266700" algn="l" eaLnBrk="1">
              <a:spcBef>
                <a:spcPts val="400"/>
              </a:spcBef>
              <a:buClr>
                <a:srgbClr val="2DA2BF"/>
              </a:buClr>
              <a:buSzPct val="150000"/>
              <a:buFontTx/>
              <a:buChar char="•"/>
              <a:defRPr/>
            </a:pPr>
            <a:endParaRPr lang="en-US" sz="2700" dirty="0">
              <a:solidFill>
                <a:srgbClr val="000000"/>
              </a:solidFill>
              <a:ea typeface="ＭＳ Ｐゴシック" charset="0"/>
              <a:sym typeface="Helvetica" charset="0"/>
            </a:endParaRPr>
          </a:p>
          <a:p>
            <a:pPr marL="266700" indent="-266700" algn="l" eaLnBrk="1">
              <a:spcBef>
                <a:spcPts val="400"/>
              </a:spcBef>
              <a:buClr>
                <a:srgbClr val="2DA2BF"/>
              </a:buClr>
              <a:buSzPct val="150000"/>
              <a:buFontTx/>
              <a:buChar char="•"/>
              <a:defRPr/>
            </a:pPr>
            <a:endParaRPr lang="en-US" sz="2700" dirty="0">
              <a:solidFill>
                <a:srgbClr val="000000"/>
              </a:solidFill>
              <a:ea typeface="ＭＳ Ｐゴシック" charset="0"/>
              <a:sym typeface="Helvetica" charset="0"/>
            </a:endParaRPr>
          </a:p>
          <a:p>
            <a:pPr marL="266700" indent="-266700" algn="l" eaLnBrk="1">
              <a:spcBef>
                <a:spcPts val="400"/>
              </a:spcBef>
              <a:buClr>
                <a:srgbClr val="2DA2BF"/>
              </a:buClr>
              <a:buSzPct val="150000"/>
              <a:buFontTx/>
              <a:buChar char="•"/>
              <a:defRPr/>
            </a:pPr>
            <a:endParaRPr lang="en-US" sz="2700" dirty="0">
              <a:solidFill>
                <a:srgbClr val="000000"/>
              </a:solidFill>
              <a:ea typeface="ＭＳ Ｐゴシック" charset="0"/>
              <a:sym typeface="Helvetica" charset="0"/>
            </a:endParaRPr>
          </a:p>
          <a:p>
            <a:pPr marL="266700" indent="-266700" algn="l" eaLnBrk="1">
              <a:spcBef>
                <a:spcPts val="400"/>
              </a:spcBef>
              <a:buClr>
                <a:srgbClr val="2DA2BF"/>
              </a:buClr>
              <a:buSzPct val="150000"/>
              <a:buFontTx/>
              <a:buChar char="•"/>
              <a:defRPr/>
            </a:pPr>
            <a:endParaRPr lang="en-US" sz="2700" dirty="0" smtClean="0">
              <a:solidFill>
                <a:srgbClr val="000000"/>
              </a:solidFill>
              <a:ea typeface="ＭＳ Ｐゴシック" charset="0"/>
              <a:sym typeface="Helvetica" charset="0"/>
            </a:endParaRPr>
          </a:p>
          <a:p>
            <a:pPr marL="266700" indent="-266700" algn="l" eaLnBrk="1">
              <a:spcBef>
                <a:spcPts val="400"/>
              </a:spcBef>
              <a:buClr>
                <a:srgbClr val="2DA2BF"/>
              </a:buClr>
              <a:buSzPct val="150000"/>
              <a:buFontTx/>
              <a:buChar char="•"/>
              <a:defRPr/>
            </a:pPr>
            <a:endParaRPr lang="en-US" sz="2700" dirty="0">
              <a:solidFill>
                <a:srgbClr val="000000"/>
              </a:solidFill>
              <a:ea typeface="ＭＳ Ｐゴシック" charset="0"/>
              <a:sym typeface="Helvetica" charset="0"/>
            </a:endParaRPr>
          </a:p>
          <a:p>
            <a:pPr marL="266700" indent="-266700" algn="l" eaLnBrk="1">
              <a:spcBef>
                <a:spcPts val="400"/>
              </a:spcBef>
              <a:buClr>
                <a:srgbClr val="2DA2BF"/>
              </a:buClr>
              <a:buSzPct val="150000"/>
              <a:buFontTx/>
              <a:buChar char="•"/>
              <a:defRPr/>
            </a:pPr>
            <a:endParaRPr lang="en-US" sz="2700" dirty="0" smtClean="0">
              <a:solidFill>
                <a:srgbClr val="000000"/>
              </a:solidFill>
              <a:ea typeface="ＭＳ Ｐゴシック" charset="0"/>
              <a:sym typeface="Helvetica" charset="0"/>
            </a:endParaRPr>
          </a:p>
          <a:p>
            <a:pPr marL="0" indent="0" algn="l" eaLnBrk="1">
              <a:spcBef>
                <a:spcPts val="400"/>
              </a:spcBef>
              <a:buClr>
                <a:srgbClr val="2DA2BF"/>
              </a:buClr>
              <a:buSzPct val="150000"/>
              <a:defRPr/>
            </a:pPr>
            <a:r>
              <a:rPr lang="en-US" sz="2800" dirty="0" smtClean="0">
                <a:solidFill>
                  <a:srgbClr val="000000"/>
                </a:solidFill>
                <a:ea typeface="ＭＳ Ｐゴシック" charset="0"/>
                <a:sym typeface="Helvetica" charset="0"/>
              </a:rPr>
              <a:t>                               Stabijhoun</a:t>
            </a:r>
          </a:p>
          <a:p>
            <a:pPr marL="266700" indent="-266700" algn="l" eaLnBrk="1">
              <a:spcBef>
                <a:spcPts val="400"/>
              </a:spcBef>
              <a:buClr>
                <a:srgbClr val="2DA2BF"/>
              </a:buClr>
              <a:buSzPct val="150000"/>
              <a:buFontTx/>
              <a:buChar char="•"/>
              <a:defRPr/>
            </a:pPr>
            <a:endParaRPr lang="en-US" sz="2700" dirty="0">
              <a:solidFill>
                <a:srgbClr val="000000"/>
              </a:solidFill>
              <a:ea typeface="ＭＳ Ｐゴシック" charset="0"/>
              <a:sym typeface="Helvetica" charset="0"/>
            </a:endParaRPr>
          </a:p>
          <a:p>
            <a:pPr marL="266700" indent="-266700" algn="l" eaLnBrk="1">
              <a:spcBef>
                <a:spcPts val="400"/>
              </a:spcBef>
              <a:buClr>
                <a:srgbClr val="2DA2BF"/>
              </a:buClr>
              <a:buSzPct val="150000"/>
              <a:buFontTx/>
              <a:buChar char="•"/>
              <a:defRPr/>
            </a:pPr>
            <a:endParaRPr lang="en-US" sz="2700" dirty="0">
              <a:solidFill>
                <a:srgbClr val="000000"/>
              </a:solidFill>
              <a:ea typeface="ＭＳ Ｐゴシック" charset="0"/>
              <a:sym typeface="Helvetica" charset="0"/>
            </a:endParaRPr>
          </a:p>
        </p:txBody>
      </p:sp>
      <p:pic>
        <p:nvPicPr>
          <p:cNvPr id="6" name="Afbeelding 5" descr="Baukje fan e Twellegaster Buorren bewerkt (2).jpg"/>
          <p:cNvPicPr>
            <a:picLocks noChangeAspect="1"/>
          </p:cNvPicPr>
          <p:nvPr/>
        </p:nvPicPr>
        <p:blipFill>
          <a:blip r:embed="rId3" cstate="print"/>
          <a:stretch>
            <a:fillRect/>
          </a:stretch>
        </p:blipFill>
        <p:spPr>
          <a:xfrm>
            <a:off x="755576" y="2636912"/>
            <a:ext cx="3473983" cy="2873428"/>
          </a:xfrm>
          <a:prstGeom prst="rect">
            <a:avLst/>
          </a:prstGeom>
        </p:spPr>
      </p:pic>
      <p:pic>
        <p:nvPicPr>
          <p:cNvPr id="7" name="Afbeelding 6" descr="13 05 Tulpen Silke (1).jpg"/>
          <p:cNvPicPr>
            <a:picLocks noChangeAspect="1"/>
          </p:cNvPicPr>
          <p:nvPr/>
        </p:nvPicPr>
        <p:blipFill>
          <a:blip r:embed="rId4" cstate="print"/>
          <a:srcRect l="12540" t="5635" b="32381"/>
          <a:stretch>
            <a:fillRect/>
          </a:stretch>
        </p:blipFill>
        <p:spPr>
          <a:xfrm>
            <a:off x="4860032" y="2708920"/>
            <a:ext cx="2891682" cy="2736304"/>
          </a:xfrm>
          <a:prstGeom prst="rect">
            <a:avLst/>
          </a:prstGeom>
        </p:spPr>
      </p:pic>
    </p:spTree>
  </p:cSld>
  <p:clrMapOvr>
    <a:masterClrMapping/>
  </p:clrMapOvr>
  <p:transition spd="med"/>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1" descr="image.png"/>
          <p:cNvPicPr>
            <a:picLocks noChangeAspect="1"/>
          </p:cNvPicPr>
          <p:nvPr/>
        </p:nvPicPr>
        <p:blipFill>
          <a:blip r:embed="rId2" cstate="print"/>
          <a:srcRect/>
          <a:stretch>
            <a:fillRect/>
          </a:stretch>
        </p:blipFill>
        <p:spPr bwMode="auto">
          <a:xfrm>
            <a:off x="171450" y="268288"/>
            <a:ext cx="8521700" cy="1158875"/>
          </a:xfrm>
          <a:prstGeom prst="rect">
            <a:avLst/>
          </a:prstGeom>
          <a:noFill/>
          <a:ln w="12700">
            <a:noFill/>
            <a:miter lim="0"/>
            <a:headEnd/>
            <a:tailEnd/>
          </a:ln>
        </p:spPr>
      </p:pic>
      <p:sp>
        <p:nvSpPr>
          <p:cNvPr id="84995" name="Rectangle 2"/>
          <p:cNvSpPr>
            <a:spLocks noGrp="1"/>
          </p:cNvSpPr>
          <p:nvPr>
            <p:ph type="body" idx="1"/>
          </p:nvPr>
        </p:nvSpPr>
        <p:spPr bwMode="auto">
          <a:xfrm>
            <a:off x="539750" y="1700213"/>
            <a:ext cx="8229600" cy="403225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Lst>
        </p:spPr>
        <p:txBody>
          <a:bodyPr vert="horz" wrap="square" lIns="50800" tIns="50800" rIns="50800" bIns="50800" numCol="1" anchor="t" anchorCtr="0" compatLnSpc="1">
            <a:prstTxWarp prst="textNoShape">
              <a:avLst/>
            </a:prstTxWarp>
          </a:bodyPr>
          <a:lstStyle/>
          <a:p>
            <a:pPr marL="0" indent="0" algn="l" eaLnBrk="1">
              <a:spcBef>
                <a:spcPts val="400"/>
              </a:spcBef>
              <a:buClr>
                <a:srgbClr val="2DA2BF"/>
              </a:buClr>
              <a:buSzPct val="150000"/>
              <a:defRPr/>
            </a:pPr>
            <a:r>
              <a:rPr lang="en-US" sz="2700" b="1" u="sng" dirty="0">
                <a:solidFill>
                  <a:srgbClr val="000000"/>
                </a:solidFill>
                <a:ea typeface="ＭＳ Ｐゴシック" charset="0"/>
                <a:sym typeface="Helvetica" charset="0"/>
              </a:rPr>
              <a:t>Health </a:t>
            </a:r>
            <a:r>
              <a:rPr lang="en-US" sz="2700" b="1" u="sng" dirty="0">
                <a:solidFill>
                  <a:schemeClr val="tx1"/>
                </a:solidFill>
                <a:ea typeface="ＭＳ Ｐゴシック" charset="0"/>
                <a:sym typeface="Helvetica" charset="0"/>
              </a:rPr>
              <a:t>problems</a:t>
            </a:r>
          </a:p>
          <a:p>
            <a:pPr marL="266700" indent="-266700" algn="l" eaLnBrk="1">
              <a:spcBef>
                <a:spcPts val="400"/>
              </a:spcBef>
              <a:buClr>
                <a:srgbClr val="2DA2BF"/>
              </a:buClr>
              <a:buSzPct val="150000"/>
              <a:defRPr/>
            </a:pPr>
            <a:r>
              <a:rPr lang="en-US" sz="2700" dirty="0">
                <a:solidFill>
                  <a:schemeClr val="tx1"/>
                </a:solidFill>
                <a:ea typeface="ＭＳ Ｐゴシック" charset="0"/>
                <a:sym typeface="Helvetica" charset="0"/>
              </a:rPr>
              <a:t>	</a:t>
            </a:r>
            <a:endParaRPr lang="en-US" sz="2700" dirty="0" smtClean="0">
              <a:solidFill>
                <a:schemeClr val="tx1"/>
              </a:solidFill>
              <a:ea typeface="ＭＳ Ｐゴシック" charset="0"/>
              <a:sym typeface="Helvetica" charset="0"/>
            </a:endParaRPr>
          </a:p>
          <a:p>
            <a:pPr marL="0" indent="0" algn="l" eaLnBrk="1">
              <a:spcBef>
                <a:spcPts val="400"/>
              </a:spcBef>
              <a:buClr>
                <a:srgbClr val="2DA2BF"/>
              </a:buClr>
              <a:buSzPct val="150000"/>
              <a:defRPr/>
            </a:pPr>
            <a:r>
              <a:rPr lang="en-US" sz="2700" dirty="0" smtClean="0">
                <a:solidFill>
                  <a:schemeClr val="tx1"/>
                </a:solidFill>
                <a:ea typeface="ＭＳ Ｐゴシック" charset="0"/>
                <a:sym typeface="Helvetica" charset="0"/>
              </a:rPr>
              <a:t>There </a:t>
            </a:r>
            <a:r>
              <a:rPr lang="en-US" sz="2700" dirty="0">
                <a:solidFill>
                  <a:schemeClr val="tx1"/>
                </a:solidFill>
                <a:ea typeface="ＭＳ Ｐゴシック" charset="0"/>
                <a:sym typeface="Helvetica" charset="0"/>
              </a:rPr>
              <a:t>are no </a:t>
            </a:r>
            <a:r>
              <a:rPr lang="en-US" sz="2700" dirty="0" smtClean="0">
                <a:solidFill>
                  <a:schemeClr val="tx1"/>
                </a:solidFill>
                <a:ea typeface="ＭＳ Ｐゴシック" charset="0"/>
                <a:sym typeface="Helvetica" charset="0"/>
              </a:rPr>
              <a:t>health problems </a:t>
            </a:r>
            <a:r>
              <a:rPr lang="en-US" sz="2700" dirty="0">
                <a:solidFill>
                  <a:schemeClr val="tx1"/>
                </a:solidFill>
                <a:ea typeface="ＭＳ Ｐゴシック" charset="0"/>
                <a:sym typeface="Helvetica" charset="0"/>
              </a:rPr>
              <a:t>to take into account when judging. </a:t>
            </a:r>
            <a:r>
              <a:rPr lang="en-US" sz="2700" dirty="0" smtClean="0">
                <a:solidFill>
                  <a:schemeClr val="tx1"/>
                </a:solidFill>
                <a:ea typeface="ＭＳ Ｐゴシック" charset="0"/>
                <a:sym typeface="Helvetica" charset="0"/>
              </a:rPr>
              <a:t>Sometimes we see improperly fitting eye lids.</a:t>
            </a:r>
            <a:endParaRPr lang="en-US" sz="2700" dirty="0">
              <a:solidFill>
                <a:schemeClr val="tx1"/>
              </a:solidFill>
              <a:ea typeface="ＭＳ Ｐゴシック" charset="0"/>
              <a:sym typeface="Helvetica" charset="0"/>
            </a:endParaRPr>
          </a:p>
          <a:p>
            <a:pPr marL="0" indent="0" algn="l" eaLnBrk="1">
              <a:spcBef>
                <a:spcPts val="400"/>
              </a:spcBef>
              <a:buClr>
                <a:srgbClr val="2DA2BF"/>
              </a:buClr>
              <a:buSzPct val="150000"/>
              <a:defRPr/>
            </a:pPr>
            <a:r>
              <a:rPr lang="en-US" sz="2700" dirty="0" smtClean="0">
                <a:solidFill>
                  <a:schemeClr val="tx1"/>
                </a:solidFill>
                <a:ea typeface="ＭＳ Ｐゴシック" charset="0"/>
                <a:sym typeface="Helvetica" charset="0"/>
              </a:rPr>
              <a:t>For </a:t>
            </a:r>
            <a:r>
              <a:rPr lang="en-US" sz="2700" dirty="0">
                <a:solidFill>
                  <a:schemeClr val="tx1"/>
                </a:solidFill>
                <a:ea typeface="ＭＳ Ｐゴシック" charset="0"/>
                <a:sym typeface="Helvetica" charset="0"/>
              </a:rPr>
              <a:t>breeding, they must be tested in </a:t>
            </a:r>
            <a:r>
              <a:rPr lang="en-US" sz="2700" dirty="0" smtClean="0">
                <a:solidFill>
                  <a:schemeClr val="tx1"/>
                </a:solidFill>
                <a:ea typeface="ＭＳ Ｐゴシック" charset="0"/>
                <a:sym typeface="Helvetica" charset="0"/>
              </a:rPr>
              <a:t>Holland </a:t>
            </a:r>
            <a:r>
              <a:rPr lang="en-US" sz="2700" dirty="0">
                <a:solidFill>
                  <a:schemeClr val="tx1"/>
                </a:solidFill>
                <a:ea typeface="ＭＳ Ｐゴシック" charset="0"/>
                <a:sym typeface="Helvetica" charset="0"/>
              </a:rPr>
              <a:t>for the </a:t>
            </a:r>
            <a:r>
              <a:rPr lang="en-US" sz="2700" dirty="0" smtClean="0">
                <a:solidFill>
                  <a:schemeClr val="tx1"/>
                </a:solidFill>
                <a:ea typeface="ＭＳ Ｐゴシック" charset="0"/>
                <a:sym typeface="Helvetica" charset="0"/>
              </a:rPr>
              <a:t>hips and SCID (Severe Combined Immune </a:t>
            </a:r>
            <a:r>
              <a:rPr lang="en-US" sz="2700" dirty="0" err="1" smtClean="0">
                <a:solidFill>
                  <a:schemeClr val="tx1"/>
                </a:solidFill>
                <a:ea typeface="ＭＳ Ｐゴシック" charset="0"/>
                <a:sym typeface="Helvetica" charset="0"/>
              </a:rPr>
              <a:t>Defiency</a:t>
            </a:r>
            <a:r>
              <a:rPr lang="en-US" sz="2700" dirty="0" smtClean="0">
                <a:solidFill>
                  <a:schemeClr val="tx1"/>
                </a:solidFill>
                <a:ea typeface="ＭＳ Ｐゴシック" charset="0"/>
                <a:sym typeface="Helvetica" charset="0"/>
              </a:rPr>
              <a:t> Syndrome). </a:t>
            </a:r>
          </a:p>
          <a:p>
            <a:pPr marL="0" indent="0" algn="l" eaLnBrk="1">
              <a:spcBef>
                <a:spcPts val="400"/>
              </a:spcBef>
              <a:buClr>
                <a:srgbClr val="2DA2BF"/>
              </a:buClr>
              <a:buSzPct val="150000"/>
              <a:defRPr/>
            </a:pPr>
            <a:r>
              <a:rPr lang="en-US" sz="2700" dirty="0" smtClean="0">
                <a:solidFill>
                  <a:schemeClr val="tx1"/>
                </a:solidFill>
                <a:ea typeface="ＭＳ Ｐゴシック" charset="0"/>
                <a:sym typeface="Helvetica" charset="0"/>
              </a:rPr>
              <a:t>Epilepsy</a:t>
            </a:r>
            <a:r>
              <a:rPr lang="en-US" sz="2700" dirty="0">
                <a:solidFill>
                  <a:schemeClr val="tx1"/>
                </a:solidFill>
                <a:ea typeface="ＭＳ Ｐゴシック" charset="0"/>
                <a:sym typeface="Helvetica" charset="0"/>
              </a:rPr>
              <a:t>, </a:t>
            </a:r>
            <a:r>
              <a:rPr lang="en-US" sz="2700" dirty="0" smtClean="0">
                <a:solidFill>
                  <a:schemeClr val="tx1"/>
                </a:solidFill>
                <a:ea typeface="ＭＳ Ｐゴシック" charset="0"/>
                <a:sym typeface="Helvetica" charset="0"/>
              </a:rPr>
              <a:t>heart problems </a:t>
            </a:r>
            <a:r>
              <a:rPr lang="en-US" sz="2700" dirty="0">
                <a:solidFill>
                  <a:schemeClr val="tx1"/>
                </a:solidFill>
                <a:ea typeface="ＭＳ Ｐゴシック" charset="0"/>
                <a:sym typeface="Helvetica" charset="0"/>
              </a:rPr>
              <a:t>and elbows are also sometimes seen in the breed. </a:t>
            </a:r>
            <a:endParaRPr lang="en-US" sz="2700" dirty="0" smtClean="0">
              <a:solidFill>
                <a:schemeClr val="tx1"/>
              </a:solidFill>
              <a:ea typeface="ＭＳ Ｐゴシック" charset="0"/>
              <a:sym typeface="Helvetica" charset="0"/>
            </a:endParaRPr>
          </a:p>
          <a:p>
            <a:pPr marL="0" indent="0" algn="l" eaLnBrk="1">
              <a:spcBef>
                <a:spcPts val="400"/>
              </a:spcBef>
              <a:buClr>
                <a:srgbClr val="2DA2BF"/>
              </a:buClr>
              <a:buSzPct val="150000"/>
              <a:defRPr/>
            </a:pPr>
            <a:endParaRPr lang="en-US" dirty="0">
              <a:ea typeface="ＭＳ Ｐゴシック" charset="0"/>
              <a:sym typeface="Helvetica" charset="0"/>
            </a:endParaRPr>
          </a:p>
        </p:txBody>
      </p:sp>
    </p:spTree>
  </p:cSld>
  <p:clrMapOvr>
    <a:masterClrMapping/>
  </p:clrMapOvr>
  <p:transition spd="med"/>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1" descr="image.png"/>
          <p:cNvPicPr>
            <a:picLocks noChangeAspect="1"/>
          </p:cNvPicPr>
          <p:nvPr/>
        </p:nvPicPr>
        <p:blipFill>
          <a:blip r:embed="rId2" cstate="print"/>
          <a:srcRect/>
          <a:stretch>
            <a:fillRect/>
          </a:stretch>
        </p:blipFill>
        <p:spPr bwMode="auto">
          <a:xfrm>
            <a:off x="171450" y="268288"/>
            <a:ext cx="8521700" cy="1158875"/>
          </a:xfrm>
          <a:prstGeom prst="rect">
            <a:avLst/>
          </a:prstGeom>
          <a:noFill/>
          <a:ln w="12700">
            <a:noFill/>
            <a:miter lim="0"/>
            <a:headEnd/>
            <a:tailEnd/>
          </a:ln>
        </p:spPr>
      </p:pic>
      <p:sp>
        <p:nvSpPr>
          <p:cNvPr id="88066" name="Rectangle 2"/>
          <p:cNvSpPr>
            <a:spLocks noGrp="1"/>
          </p:cNvSpPr>
          <p:nvPr>
            <p:ph type="body" idx="1"/>
          </p:nvPr>
        </p:nvSpPr>
        <p:spPr bwMode="auto">
          <a:xfrm>
            <a:off x="468313" y="1484313"/>
            <a:ext cx="8229600" cy="4032250"/>
          </a:xfrm>
          <a:noFill/>
          <a:ln w="12700">
            <a:miter lim="0"/>
            <a:headEnd/>
            <a:tailEnd/>
          </a:ln>
        </p:spPr>
        <p:txBody>
          <a:bodyPr vert="horz" wrap="square" lIns="50800" tIns="50800" rIns="50800" bIns="50800" numCol="1" anchor="t" anchorCtr="0" compatLnSpc="1">
            <a:prstTxWarp prst="textNoShape">
              <a:avLst/>
            </a:prstTxWarp>
          </a:bodyPr>
          <a:lstStyle/>
          <a:p>
            <a:pPr marL="266700" indent="-266700" algn="l" eaLnBrk="1">
              <a:spcBef>
                <a:spcPts val="400"/>
              </a:spcBef>
              <a:buClr>
                <a:srgbClr val="2DA2BF"/>
              </a:buClr>
              <a:buSzPct val="150000"/>
            </a:pPr>
            <a:r>
              <a:rPr lang="en-US" sz="2700" dirty="0" err="1" smtClean="0">
                <a:solidFill>
                  <a:schemeClr val="tx1"/>
                </a:solidFill>
              </a:rPr>
              <a:t>Behaviour</a:t>
            </a:r>
            <a:r>
              <a:rPr lang="en-US" sz="2700" dirty="0" smtClean="0">
                <a:solidFill>
                  <a:schemeClr val="tx1"/>
                </a:solidFill>
              </a:rPr>
              <a:t> problems</a:t>
            </a:r>
          </a:p>
          <a:p>
            <a:pPr marL="266700" indent="-266700" algn="l" eaLnBrk="1">
              <a:spcBef>
                <a:spcPts val="400"/>
              </a:spcBef>
              <a:buClr>
                <a:srgbClr val="2DA2BF"/>
              </a:buClr>
              <a:buSzPct val="150000"/>
            </a:pPr>
            <a:endParaRPr lang="en-US" sz="2700" dirty="0" smtClean="0">
              <a:solidFill>
                <a:schemeClr val="tx1"/>
              </a:solidFill>
            </a:endParaRPr>
          </a:p>
          <a:p>
            <a:pPr marL="266700" indent="-266700" algn="l" eaLnBrk="1">
              <a:spcBef>
                <a:spcPts val="400"/>
              </a:spcBef>
              <a:buClr>
                <a:srgbClr val="2DA2BF"/>
              </a:buClr>
              <a:buSzPct val="150000"/>
              <a:buFontTx/>
              <a:buChar char="•"/>
            </a:pPr>
            <a:r>
              <a:rPr lang="en-US" sz="2700" dirty="0" smtClean="0">
                <a:solidFill>
                  <a:schemeClr val="tx1"/>
                </a:solidFill>
              </a:rPr>
              <a:t>The Wetterhoun can be a bit wary and shy in the beginning. Don</a:t>
            </a:r>
            <a:r>
              <a:rPr lang="en-US" altLang="en-US" sz="2700" dirty="0" smtClean="0">
                <a:solidFill>
                  <a:schemeClr val="tx1"/>
                </a:solidFill>
              </a:rPr>
              <a:t>’</a:t>
            </a:r>
            <a:r>
              <a:rPr lang="en-US" sz="2700" dirty="0" smtClean="0">
                <a:solidFill>
                  <a:schemeClr val="tx1"/>
                </a:solidFill>
              </a:rPr>
              <a:t>t start with bending over the dog to judge him, but first let him get use to you by smelling your hand.</a:t>
            </a:r>
          </a:p>
          <a:p>
            <a:pPr marL="266700" indent="-266700" algn="l" eaLnBrk="1">
              <a:spcBef>
                <a:spcPts val="400"/>
              </a:spcBef>
              <a:buClr>
                <a:srgbClr val="2DA2BF"/>
              </a:buClr>
              <a:buSzPct val="150000"/>
              <a:buFontTx/>
              <a:buChar char="•"/>
            </a:pPr>
            <a:r>
              <a:rPr lang="en-US" sz="2700" dirty="0" smtClean="0">
                <a:solidFill>
                  <a:schemeClr val="tx1"/>
                </a:solidFill>
              </a:rPr>
              <a:t>We rarely see aggressive dogs.</a:t>
            </a:r>
            <a:endParaRPr lang="en-US" dirty="0" smtClean="0"/>
          </a:p>
        </p:txBody>
      </p:sp>
    </p:spTree>
  </p:cSld>
  <p:clrMapOvr>
    <a:masterClrMapping/>
  </p:clrMapOvr>
  <p:transition spd="med"/>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1" descr="image.png"/>
          <p:cNvPicPr>
            <a:picLocks noChangeAspect="1"/>
          </p:cNvPicPr>
          <p:nvPr/>
        </p:nvPicPr>
        <p:blipFill>
          <a:blip r:embed="rId2" cstate="print"/>
          <a:srcRect/>
          <a:stretch>
            <a:fillRect/>
          </a:stretch>
        </p:blipFill>
        <p:spPr bwMode="auto">
          <a:xfrm>
            <a:off x="179388" y="333375"/>
            <a:ext cx="8521700" cy="1158875"/>
          </a:xfrm>
          <a:prstGeom prst="rect">
            <a:avLst/>
          </a:prstGeom>
          <a:noFill/>
          <a:ln w="12700">
            <a:noFill/>
            <a:miter lim="0"/>
            <a:headEnd/>
            <a:tailEnd/>
          </a:ln>
        </p:spPr>
      </p:pic>
      <p:sp>
        <p:nvSpPr>
          <p:cNvPr id="89090" name="Rectangle 2"/>
          <p:cNvSpPr>
            <a:spLocks noGrp="1"/>
          </p:cNvSpPr>
          <p:nvPr>
            <p:ph type="body" idx="1"/>
          </p:nvPr>
        </p:nvSpPr>
        <p:spPr bwMode="auto">
          <a:xfrm>
            <a:off x="468313" y="1484313"/>
            <a:ext cx="8229600" cy="1874837"/>
          </a:xfrm>
          <a:noFill/>
          <a:ln w="12700">
            <a:miter lim="0"/>
            <a:headEnd/>
            <a:tailEnd/>
          </a:ln>
        </p:spPr>
        <p:txBody>
          <a:bodyPr vert="horz" wrap="square" lIns="50800" tIns="50800" rIns="50800" bIns="50800" numCol="1" anchor="t" anchorCtr="0" compatLnSpc="1">
            <a:prstTxWarp prst="textNoShape">
              <a:avLst/>
            </a:prstTxWarp>
          </a:bodyPr>
          <a:lstStyle/>
          <a:p>
            <a:pPr marL="266700" indent="-266700" algn="l" eaLnBrk="1">
              <a:spcBef>
                <a:spcPts val="400"/>
              </a:spcBef>
              <a:buClr>
                <a:srgbClr val="2DA2BF"/>
              </a:buClr>
              <a:buSzPct val="150000"/>
            </a:pPr>
            <a:r>
              <a:rPr lang="en-US" sz="2700" dirty="0" smtClean="0">
                <a:solidFill>
                  <a:schemeClr val="tx1"/>
                </a:solidFill>
              </a:rPr>
              <a:t>Movement </a:t>
            </a:r>
            <a:r>
              <a:rPr lang="en-US" sz="2700" dirty="0" smtClean="0">
                <a:solidFill>
                  <a:srgbClr val="000000"/>
                </a:solidFill>
              </a:rPr>
              <a:t>is not a problem. </a:t>
            </a:r>
          </a:p>
          <a:p>
            <a:pPr marL="266700" indent="-266700" algn="l" eaLnBrk="1">
              <a:spcBef>
                <a:spcPts val="400"/>
              </a:spcBef>
              <a:buClr>
                <a:srgbClr val="2DA2BF"/>
              </a:buClr>
              <a:buSzPct val="150000"/>
              <a:buFontTx/>
              <a:buChar char="•"/>
            </a:pPr>
            <a:r>
              <a:rPr lang="en-US" sz="2700" dirty="0" smtClean="0">
                <a:solidFill>
                  <a:srgbClr val="000000"/>
                </a:solidFill>
              </a:rPr>
              <a:t>They don</a:t>
            </a:r>
            <a:r>
              <a:rPr lang="en-US" altLang="en-US" sz="2700" dirty="0" smtClean="0">
                <a:solidFill>
                  <a:srgbClr val="000000"/>
                </a:solidFill>
              </a:rPr>
              <a:t>’</a:t>
            </a:r>
            <a:r>
              <a:rPr lang="en-US" sz="2700" dirty="0" smtClean="0">
                <a:solidFill>
                  <a:srgbClr val="000000"/>
                </a:solidFill>
              </a:rPr>
              <a:t>t move fancy and because of the broad chest, they can be a little broad in front.  The elbows must be close to the chest. Quite often they are too loose.</a:t>
            </a:r>
          </a:p>
          <a:p>
            <a:pPr marL="266700" indent="-266700" algn="l" eaLnBrk="1">
              <a:spcBef>
                <a:spcPts val="400"/>
              </a:spcBef>
              <a:buClr>
                <a:srgbClr val="2DA2BF"/>
              </a:buClr>
              <a:buSzPct val="150000"/>
              <a:buFontTx/>
              <a:buChar char="•"/>
            </a:pPr>
            <a:r>
              <a:rPr lang="en-US" sz="2700" dirty="0" smtClean="0">
                <a:solidFill>
                  <a:srgbClr val="000000"/>
                </a:solidFill>
              </a:rPr>
              <a:t>Because of the square body proportions, they easily move in a pace.</a:t>
            </a:r>
          </a:p>
        </p:txBody>
      </p:sp>
    </p:spTree>
  </p:cSld>
  <p:clrMapOvr>
    <a:masterClrMapping/>
  </p:clrMapOvr>
  <p:transition spd="med"/>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bwMode="auto">
          <a:xfrm>
            <a:off x="457200" y="274638"/>
            <a:ext cx="8229600" cy="5891212"/>
          </a:xfrm>
          <a:noFill/>
          <a:ln>
            <a:miter lim="800000"/>
            <a:headEnd/>
            <a:tailEnd/>
          </a:ln>
        </p:spPr>
        <p:txBody>
          <a:bodyPr vert="horz" wrap="square" lIns="91440" tIns="45720" rIns="91440" bIns="45720" numCol="1" anchor="t" anchorCtr="0" compatLnSpc="1">
            <a:prstTxWarp prst="textNoShape">
              <a:avLst/>
            </a:prstTxWarp>
          </a:bodyPr>
          <a:lstStyle/>
          <a:p>
            <a:pPr algn="ctr"/>
            <a:r>
              <a:rPr lang="en-US" sz="4800" dirty="0" smtClean="0"/>
              <a:t>Thank you for </a:t>
            </a:r>
            <a:br>
              <a:rPr lang="en-US" sz="4800" dirty="0" smtClean="0"/>
            </a:br>
            <a:r>
              <a:rPr lang="en-US" sz="4800" dirty="0" smtClean="0"/>
              <a:t>your time in learning about judging the Wetterhoun!</a:t>
            </a:r>
          </a:p>
        </p:txBody>
      </p:sp>
      <p:pic>
        <p:nvPicPr>
          <p:cNvPr id="6" name="Tijdelijke aanduiding voor inhoud 5" descr="wetterhoun22.jpg"/>
          <p:cNvPicPr>
            <a:picLocks noGrp="1" noChangeAspect="1"/>
          </p:cNvPicPr>
          <p:nvPr>
            <p:ph idx="1"/>
          </p:nvPr>
        </p:nvPicPr>
        <p:blipFill>
          <a:blip r:embed="rId2" cstate="print"/>
          <a:stretch>
            <a:fillRect/>
          </a:stretch>
        </p:blipFill>
        <p:spPr>
          <a:xfrm>
            <a:off x="2411760" y="2708920"/>
            <a:ext cx="3802022" cy="3456384"/>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13314" name="Rectangle 2"/>
          <p:cNvSpPr>
            <a:spLocks noGrp="1"/>
          </p:cNvSpPr>
          <p:nvPr>
            <p:ph type="body" idx="1"/>
          </p:nvPr>
        </p:nvSpPr>
        <p:spPr bwMode="auto">
          <a:xfrm>
            <a:off x="455613" y="1268413"/>
            <a:ext cx="8229600" cy="4681537"/>
          </a:xfrm>
          <a:noFill/>
          <a:ln w="12700">
            <a:miter lim="0"/>
            <a:headEnd/>
            <a:tailEnd/>
          </a:ln>
        </p:spPr>
        <p:txBody>
          <a:bodyPr vert="horz" wrap="square" lIns="50800" tIns="50800" rIns="50800" bIns="50800" numCol="1" anchor="t" anchorCtr="0" compatLnSpc="1">
            <a:prstTxWarp prst="textNoShape">
              <a:avLst/>
            </a:prstTxWarp>
          </a:bodyPr>
          <a:lstStyle/>
          <a:p>
            <a:r>
              <a:rPr lang="nl-NL" sz="2400" dirty="0" smtClean="0">
                <a:solidFill>
                  <a:schemeClr val="tx1"/>
                </a:solidFill>
              </a:rPr>
              <a:t>Square body </a:t>
            </a:r>
            <a:r>
              <a:rPr lang="nl-NL" sz="2400" dirty="0" err="1" smtClean="0">
                <a:solidFill>
                  <a:schemeClr val="tx1"/>
                </a:solidFill>
              </a:rPr>
              <a:t>proportions</a:t>
            </a:r>
            <a:endParaRPr lang="nl-NL" sz="2400" dirty="0" smtClean="0">
              <a:solidFill>
                <a:schemeClr val="tx1"/>
              </a:solidFill>
            </a:endParaRPr>
          </a:p>
          <a:p>
            <a:r>
              <a:rPr lang="en-US" sz="2800" i="1" dirty="0" smtClean="0">
                <a:solidFill>
                  <a:schemeClr val="tx1"/>
                </a:solidFill>
              </a:rPr>
              <a:t> </a:t>
            </a:r>
            <a:endParaRPr lang="nl-NL" sz="2800" dirty="0" smtClean="0">
              <a:solidFill>
                <a:schemeClr val="tx1"/>
              </a:solidFill>
            </a:endParaRPr>
          </a:p>
          <a:p>
            <a:r>
              <a:rPr lang="en-US" sz="2800" i="1" dirty="0" smtClean="0">
                <a:solidFill>
                  <a:schemeClr val="tx1"/>
                </a:solidFill>
              </a:rPr>
              <a:t> </a:t>
            </a:r>
            <a:endParaRPr lang="nl-NL" sz="2800" dirty="0" smtClean="0">
              <a:solidFill>
                <a:schemeClr val="tx1"/>
              </a:solidFill>
            </a:endParaRPr>
          </a:p>
          <a:p>
            <a:r>
              <a:rPr lang="en-US" sz="2800" i="1" dirty="0" smtClean="0">
                <a:solidFill>
                  <a:schemeClr val="tx1"/>
                </a:solidFill>
              </a:rPr>
              <a:t> </a:t>
            </a:r>
            <a:endParaRPr lang="nl-NL" sz="2800" dirty="0" smtClean="0">
              <a:solidFill>
                <a:schemeClr val="tx1"/>
              </a:solidFill>
            </a:endParaRPr>
          </a:p>
          <a:p>
            <a:r>
              <a:rPr lang="en-US" sz="2800" i="1" dirty="0" smtClean="0">
                <a:solidFill>
                  <a:schemeClr val="tx1"/>
                </a:solidFill>
              </a:rPr>
              <a:t> </a:t>
            </a:r>
            <a:endParaRPr lang="nl-NL" sz="2800" dirty="0" smtClean="0">
              <a:solidFill>
                <a:schemeClr val="tx1"/>
              </a:solidFill>
            </a:endParaRPr>
          </a:p>
          <a:p>
            <a:r>
              <a:rPr lang="en-US" sz="2800" i="1" dirty="0" smtClean="0">
                <a:solidFill>
                  <a:schemeClr val="tx1"/>
                </a:solidFill>
              </a:rPr>
              <a:t> </a:t>
            </a:r>
            <a:endParaRPr lang="nl-NL" sz="2800" dirty="0" smtClean="0">
              <a:solidFill>
                <a:schemeClr val="tx1"/>
              </a:solidFill>
            </a:endParaRPr>
          </a:p>
          <a:p>
            <a:r>
              <a:rPr lang="en-US" sz="2800" i="1" dirty="0" smtClean="0">
                <a:solidFill>
                  <a:schemeClr val="tx1"/>
                </a:solidFill>
              </a:rPr>
              <a:t> </a:t>
            </a:r>
            <a:endParaRPr lang="nl-NL" sz="2800" dirty="0" smtClean="0">
              <a:solidFill>
                <a:schemeClr val="tx1"/>
              </a:solidFill>
            </a:endParaRPr>
          </a:p>
          <a:p>
            <a:endParaRPr lang="en-US" sz="2400" dirty="0" smtClean="0">
              <a:solidFill>
                <a:schemeClr val="tx1"/>
              </a:solidFill>
            </a:endParaRPr>
          </a:p>
          <a:p>
            <a:endParaRPr lang="en-US" sz="2400" dirty="0" smtClean="0">
              <a:solidFill>
                <a:schemeClr val="tx1"/>
              </a:solidFill>
            </a:endParaRPr>
          </a:p>
          <a:p>
            <a:endParaRPr lang="en-US" sz="2400" dirty="0" smtClean="0">
              <a:solidFill>
                <a:schemeClr val="tx1"/>
              </a:solidFill>
            </a:endParaRPr>
          </a:p>
        </p:txBody>
      </p:sp>
      <p:pic>
        <p:nvPicPr>
          <p:cNvPr id="5" name="Afbeelding 4" descr="Wetterhoun definitief bewerkt.jpg"/>
          <p:cNvPicPr>
            <a:picLocks noChangeAspect="1"/>
          </p:cNvPicPr>
          <p:nvPr/>
        </p:nvPicPr>
        <p:blipFill>
          <a:blip r:embed="rId3" cstate="print"/>
          <a:stretch>
            <a:fillRect/>
          </a:stretch>
        </p:blipFill>
        <p:spPr>
          <a:xfrm>
            <a:off x="1547664" y="1772816"/>
            <a:ext cx="5881988" cy="4125029"/>
          </a:xfrm>
          <a:prstGeom prst="rect">
            <a:avLst/>
          </a:prstGeom>
        </p:spPr>
      </p:pic>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image.png"/>
          <p:cNvPicPr>
            <a:picLocks noChangeAspect="1"/>
          </p:cNvPicPr>
          <p:nvPr/>
        </p:nvPicPr>
        <p:blipFill>
          <a:blip r:embed="rId2" cstate="print"/>
          <a:srcRect/>
          <a:stretch>
            <a:fillRect/>
          </a:stretch>
        </p:blipFill>
        <p:spPr bwMode="auto">
          <a:xfrm>
            <a:off x="171450" y="293688"/>
            <a:ext cx="8521700" cy="1158875"/>
          </a:xfrm>
          <a:prstGeom prst="rect">
            <a:avLst/>
          </a:prstGeom>
          <a:noFill/>
          <a:ln w="12700">
            <a:noFill/>
            <a:miter lim="0"/>
            <a:headEnd/>
            <a:tailEnd/>
          </a:ln>
        </p:spPr>
      </p:pic>
      <p:sp>
        <p:nvSpPr>
          <p:cNvPr id="14338" name="Rectangle 2"/>
          <p:cNvSpPr>
            <a:spLocks noGrp="1"/>
          </p:cNvSpPr>
          <p:nvPr>
            <p:ph type="body" idx="1"/>
          </p:nvPr>
        </p:nvSpPr>
        <p:spPr bwMode="auto">
          <a:xfrm>
            <a:off x="455613" y="1268413"/>
            <a:ext cx="8229600" cy="4681537"/>
          </a:xfrm>
          <a:noFill/>
          <a:ln w="12700">
            <a:miter lim="0"/>
            <a:headEnd/>
            <a:tailEnd/>
          </a:ln>
        </p:spPr>
        <p:txBody>
          <a:bodyPr vert="horz" wrap="square" lIns="50800" tIns="50800" rIns="50800" bIns="50800" numCol="1" anchor="t" anchorCtr="0" compatLnSpc="1">
            <a:prstTxWarp prst="textNoShape">
              <a:avLst/>
            </a:prstTxWarp>
          </a:bodyPr>
          <a:lstStyle/>
          <a:p>
            <a:r>
              <a:rPr lang="en-US" sz="2800" i="1" dirty="0" smtClean="0">
                <a:solidFill>
                  <a:schemeClr val="tx1"/>
                </a:solidFill>
              </a:rPr>
              <a:t> </a:t>
            </a:r>
            <a:endParaRPr lang="nl-NL" sz="2800" dirty="0" smtClean="0">
              <a:solidFill>
                <a:schemeClr val="tx1"/>
              </a:solidFill>
            </a:endParaRPr>
          </a:p>
          <a:p>
            <a:r>
              <a:rPr lang="en-US" sz="2800" i="1" dirty="0" smtClean="0">
                <a:solidFill>
                  <a:schemeClr val="tx1"/>
                </a:solidFill>
              </a:rPr>
              <a:t> </a:t>
            </a:r>
            <a:endParaRPr lang="nl-NL" sz="2800" dirty="0" smtClean="0">
              <a:solidFill>
                <a:schemeClr val="tx1"/>
              </a:solidFill>
            </a:endParaRPr>
          </a:p>
          <a:p>
            <a:r>
              <a:rPr lang="en-US" sz="2800" i="1" dirty="0" smtClean="0">
                <a:solidFill>
                  <a:schemeClr val="tx1"/>
                </a:solidFill>
              </a:rPr>
              <a:t> </a:t>
            </a:r>
            <a:endParaRPr lang="nl-NL" sz="2800" dirty="0" smtClean="0">
              <a:solidFill>
                <a:schemeClr val="tx1"/>
              </a:solidFill>
            </a:endParaRPr>
          </a:p>
          <a:p>
            <a:r>
              <a:rPr lang="en-US" sz="2800" i="1" dirty="0" smtClean="0">
                <a:solidFill>
                  <a:schemeClr val="tx1"/>
                </a:solidFill>
              </a:rPr>
              <a:t> </a:t>
            </a:r>
            <a:endParaRPr lang="nl-NL" sz="2800" dirty="0" smtClean="0">
              <a:solidFill>
                <a:schemeClr val="tx1"/>
              </a:solidFill>
            </a:endParaRPr>
          </a:p>
          <a:p>
            <a:r>
              <a:rPr lang="en-US" sz="2800" i="1" dirty="0" smtClean="0">
                <a:solidFill>
                  <a:schemeClr val="tx1"/>
                </a:solidFill>
              </a:rPr>
              <a:t> </a:t>
            </a:r>
            <a:endParaRPr lang="nl-NL" sz="2800" dirty="0" smtClean="0">
              <a:solidFill>
                <a:schemeClr val="tx1"/>
              </a:solidFill>
            </a:endParaRPr>
          </a:p>
          <a:p>
            <a:r>
              <a:rPr lang="en-US" sz="2800" i="1" dirty="0" smtClean="0">
                <a:solidFill>
                  <a:schemeClr val="tx1"/>
                </a:solidFill>
              </a:rPr>
              <a:t> </a:t>
            </a:r>
            <a:endParaRPr lang="nl-NL" sz="2800" dirty="0" smtClean="0">
              <a:solidFill>
                <a:schemeClr val="tx1"/>
              </a:solidFill>
            </a:endParaRPr>
          </a:p>
          <a:p>
            <a:endParaRPr lang="en-US" sz="2400" dirty="0" smtClean="0">
              <a:solidFill>
                <a:schemeClr val="tx1"/>
              </a:solidFill>
            </a:endParaRPr>
          </a:p>
          <a:p>
            <a:endParaRPr lang="en-US" sz="2400" dirty="0" smtClean="0">
              <a:solidFill>
                <a:schemeClr val="tx1"/>
              </a:solidFill>
            </a:endParaRPr>
          </a:p>
          <a:p>
            <a:endParaRPr lang="en-US" sz="2400" dirty="0" smtClean="0">
              <a:solidFill>
                <a:schemeClr val="tx1"/>
              </a:solidFill>
            </a:endParaRPr>
          </a:p>
          <a:p>
            <a:endParaRPr lang="en-US" sz="2400" dirty="0">
              <a:solidFill>
                <a:schemeClr val="tx1"/>
              </a:solidFill>
            </a:endParaRPr>
          </a:p>
          <a:p>
            <a:r>
              <a:rPr lang="en-US" sz="2400" dirty="0" smtClean="0">
                <a:solidFill>
                  <a:schemeClr val="tx1"/>
                </a:solidFill>
              </a:rPr>
              <a:t>Too stretched</a:t>
            </a:r>
            <a:endParaRPr lang="nl-NL" sz="3600" b="1" dirty="0" smtClean="0">
              <a:solidFill>
                <a:schemeClr val="tx1"/>
              </a:solidFill>
            </a:endParaRPr>
          </a:p>
        </p:txBody>
      </p:sp>
      <p:pic>
        <p:nvPicPr>
          <p:cNvPr id="6" name="Afbeelding 5" descr="BUT_0618.jpg"/>
          <p:cNvPicPr>
            <a:picLocks noChangeAspect="1"/>
          </p:cNvPicPr>
          <p:nvPr/>
        </p:nvPicPr>
        <p:blipFill>
          <a:blip r:embed="rId3" cstate="print"/>
          <a:srcRect l="12988" t="8495" r="7476" b="3751"/>
          <a:stretch>
            <a:fillRect/>
          </a:stretch>
        </p:blipFill>
        <p:spPr>
          <a:xfrm>
            <a:off x="1907704" y="1628800"/>
            <a:ext cx="5400600" cy="3737050"/>
          </a:xfrm>
          <a:prstGeom prst="rect">
            <a:avLst/>
          </a:prstGeom>
        </p:spPr>
      </p:pic>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1_Kantoorthema">
  <a:themeElements>
    <a:clrScheme name="">
      <a:dk1>
        <a:srgbClr val="000000"/>
      </a:dk1>
      <a:lt1>
        <a:srgbClr val="FFFFFF"/>
      </a:lt1>
      <a:dk2>
        <a:srgbClr val="A7A7A7"/>
      </a:dk2>
      <a:lt2>
        <a:srgbClr val="535353"/>
      </a:lt2>
      <a:accent1>
        <a:srgbClr val="2DA2BF"/>
      </a:accent1>
      <a:accent2>
        <a:srgbClr val="DA1F28"/>
      </a:accent2>
      <a:accent3>
        <a:srgbClr val="FFFFFF"/>
      </a:accent3>
      <a:accent4>
        <a:srgbClr val="000000"/>
      </a:accent4>
      <a:accent5>
        <a:srgbClr val="ADCEDC"/>
      </a:accent5>
      <a:accent6>
        <a:srgbClr val="C51B23"/>
      </a:accent6>
      <a:hlink>
        <a:srgbClr val="0000FF"/>
      </a:hlink>
      <a:folHlink>
        <a:srgbClr val="FF00FF"/>
      </a:folHlink>
    </a:clrScheme>
    <a:fontScheme name="Kantoorthema">
      <a:majorFont>
        <a:latin typeface="Helvetica"/>
        <a:ea typeface="Helvetica"/>
        <a:cs typeface="Helvetica"/>
      </a:majorFont>
      <a:minorFont>
        <a:latin typeface="Helvetica"/>
        <a:ea typeface="Helvetica"/>
        <a:cs typeface="Helvetica"/>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2DA2BF"/>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50800" tIns="50800" rIns="50800" bIns="50800" numCol="1" anchor="t" anchorCtr="0" compatLnSpc="1">
        <a:prstTxWarp prst="textNoShape">
          <a:avLst/>
        </a:prstTxWarp>
      </a:bodyPr>
      <a:lstStyle>
        <a:defPPr marL="228600" marR="0" indent="0" algn="l" defTabSz="457200" rtl="0" eaLnBrk="1"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Helvetica" charset="0"/>
            <a:ea typeface="Helvetica" charset="0"/>
            <a:cs typeface="Helvetica" charset="0"/>
            <a:sym typeface="Helvetica" charset="0"/>
          </a:defRPr>
        </a:defPPr>
      </a:lstStyle>
    </a:spDef>
    <a:lnDef>
      <a:spPr bwMode="auto">
        <a:xfrm>
          <a:off x="0" y="0"/>
          <a:ext cx="1" cy="1"/>
        </a:xfrm>
        <a:custGeom>
          <a:avLst/>
          <a:gdLst/>
          <a:ahLst/>
          <a:cxnLst/>
          <a:rect l="0" t="0" r="0" b="0"/>
          <a:pathLst/>
        </a:custGeom>
        <a:solidFill>
          <a:srgbClr val="FFFFFF"/>
        </a:solidFill>
        <a:ln w="25400" cap="flat" cmpd="sng" algn="ctr">
          <a:solidFill>
            <a:srgbClr val="2DA2BF"/>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50800" tIns="50800" rIns="50800" bIns="50800" numCol="1" anchor="t" anchorCtr="0" compatLnSpc="1">
        <a:prstTxWarp prst="textNoShape">
          <a:avLst/>
        </a:prstTxWarp>
      </a:bodyPr>
      <a:lstStyle>
        <a:defPPr marL="228600" marR="0" indent="0" algn="l" defTabSz="457200" rtl="0" eaLnBrk="1"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Helvetica" charset="0"/>
            <a:ea typeface="Helvetica" charset="0"/>
            <a:cs typeface="Helvetica" charset="0"/>
            <a:sym typeface="Helvetica" charset="0"/>
          </a:defRPr>
        </a:defPPr>
      </a:lstStyle>
    </a:lnDef>
  </a:objectDefaults>
  <a:extraClrSchemeLst/>
</a:theme>
</file>

<file path=ppt/theme/theme2.xml><?xml version="1.0" encoding="utf-8"?>
<a:theme xmlns:a="http://schemas.openxmlformats.org/drawingml/2006/main" name="Kantoorthema">
  <a:themeElements>
    <a:clrScheme name="">
      <a:dk1>
        <a:srgbClr val="572E2D"/>
      </a:dk1>
      <a:lt1>
        <a:srgbClr val="2A5657"/>
      </a:lt1>
      <a:dk2>
        <a:srgbClr val="A7A7A7"/>
      </a:dk2>
      <a:lt2>
        <a:srgbClr val="535353"/>
      </a:lt2>
      <a:accent1>
        <a:srgbClr val="2DA2BF"/>
      </a:accent1>
      <a:accent2>
        <a:srgbClr val="DA1F28"/>
      </a:accent2>
      <a:accent3>
        <a:srgbClr val="ACB4B4"/>
      </a:accent3>
      <a:accent4>
        <a:srgbClr val="492625"/>
      </a:accent4>
      <a:accent5>
        <a:srgbClr val="ADCEDC"/>
      </a:accent5>
      <a:accent6>
        <a:srgbClr val="C51B23"/>
      </a:accent6>
      <a:hlink>
        <a:srgbClr val="0000FF"/>
      </a:hlink>
      <a:folHlink>
        <a:srgbClr val="FF00FF"/>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1594</TotalTime>
  <Words>2024</Words>
  <Application>Microsoft Office PowerPoint</Application>
  <PresentationFormat>Diavoorstelling (4:3)</PresentationFormat>
  <Paragraphs>647</Paragraphs>
  <Slides>75</Slides>
  <Notes>1</Notes>
  <HiddenSlides>0</HiddenSlides>
  <MMClips>0</MMClips>
  <ScaleCrop>false</ScaleCrop>
  <HeadingPairs>
    <vt:vector size="4" baseType="variant">
      <vt:variant>
        <vt:lpstr>Thema</vt:lpstr>
      </vt:variant>
      <vt:variant>
        <vt:i4>1</vt:i4>
      </vt:variant>
      <vt:variant>
        <vt:lpstr>Diatitels</vt:lpstr>
      </vt:variant>
      <vt:variant>
        <vt:i4>75</vt:i4>
      </vt:variant>
    </vt:vector>
  </HeadingPairs>
  <TitlesOfParts>
    <vt:vector size="76" baseType="lpstr">
      <vt:lpstr>1_Kantoorthema</vt:lpstr>
      <vt:lpstr>Dia 1</vt:lpstr>
      <vt:lpstr>Dia 2</vt:lpstr>
      <vt:lpstr>Dia 3</vt:lpstr>
      <vt:lpstr>Dia 4</vt:lpstr>
      <vt:lpstr>Dia 5</vt:lpstr>
      <vt:lpstr>Dia 6</vt:lpstr>
      <vt:lpstr>Dia 7</vt:lpstr>
      <vt:lpstr>Dia 8</vt:lpstr>
      <vt:lpstr>Dia 9</vt:lpstr>
      <vt:lpstr>Dia 10</vt:lpstr>
      <vt:lpstr>Dia 11</vt:lpstr>
      <vt:lpstr>Dia 12</vt:lpstr>
      <vt:lpstr>Dia 13</vt:lpstr>
      <vt:lpstr>Dia 14</vt:lpstr>
      <vt:lpstr>Dia 15</vt:lpstr>
      <vt:lpstr>Dia 16</vt:lpstr>
      <vt:lpstr>Dia 17</vt:lpstr>
      <vt:lpstr>Dia 18</vt:lpstr>
      <vt:lpstr>Dia 19</vt:lpstr>
      <vt:lpstr>Dia 20</vt:lpstr>
      <vt:lpstr>Dia 21</vt:lpstr>
      <vt:lpstr>Dia 22</vt:lpstr>
      <vt:lpstr>Dia 23</vt:lpstr>
      <vt:lpstr>Dia 24</vt:lpstr>
      <vt:lpstr>Dia 25</vt:lpstr>
      <vt:lpstr>Dia 26</vt:lpstr>
      <vt:lpstr>Dia 27</vt:lpstr>
      <vt:lpstr>Dia 28</vt:lpstr>
      <vt:lpstr>Dia 29</vt:lpstr>
      <vt:lpstr>Dia 30</vt:lpstr>
      <vt:lpstr>Dia 31</vt:lpstr>
      <vt:lpstr>Dia 32</vt:lpstr>
      <vt:lpstr>Dia 33</vt:lpstr>
      <vt:lpstr>Dia 34</vt:lpstr>
      <vt:lpstr>Dia 35</vt:lpstr>
      <vt:lpstr>Dia 36</vt:lpstr>
      <vt:lpstr>Dia 37</vt:lpstr>
      <vt:lpstr>Dia 38</vt:lpstr>
      <vt:lpstr>Dia 39</vt:lpstr>
      <vt:lpstr>Dia 40</vt:lpstr>
      <vt:lpstr>Dia 41</vt:lpstr>
      <vt:lpstr>Dia 42</vt:lpstr>
      <vt:lpstr>Dia 43</vt:lpstr>
      <vt:lpstr>Dia 44</vt:lpstr>
      <vt:lpstr>Dia 45</vt:lpstr>
      <vt:lpstr>Dia 46</vt:lpstr>
      <vt:lpstr>Dia 47</vt:lpstr>
      <vt:lpstr>Dia 48</vt:lpstr>
      <vt:lpstr>Dia 49</vt:lpstr>
      <vt:lpstr>Dia 50</vt:lpstr>
      <vt:lpstr>Dia 51</vt:lpstr>
      <vt:lpstr>Dia 52</vt:lpstr>
      <vt:lpstr>Dia 53</vt:lpstr>
      <vt:lpstr>Dia 54</vt:lpstr>
      <vt:lpstr>Dia 55</vt:lpstr>
      <vt:lpstr>Dia 56</vt:lpstr>
      <vt:lpstr>Dia 57</vt:lpstr>
      <vt:lpstr>Dia 58</vt:lpstr>
      <vt:lpstr>Dia 59</vt:lpstr>
      <vt:lpstr>Dia 60</vt:lpstr>
      <vt:lpstr>Dia 61</vt:lpstr>
      <vt:lpstr>Dia 62</vt:lpstr>
      <vt:lpstr>Dia 63</vt:lpstr>
      <vt:lpstr>Dia 64</vt:lpstr>
      <vt:lpstr>Dia 65</vt:lpstr>
      <vt:lpstr>Dia 66</vt:lpstr>
      <vt:lpstr>Dia 67</vt:lpstr>
      <vt:lpstr>Dia 68</vt:lpstr>
      <vt:lpstr>Dia 69</vt:lpstr>
      <vt:lpstr>Dia 70</vt:lpstr>
      <vt:lpstr>Dia 71</vt:lpstr>
      <vt:lpstr>Dia 72</vt:lpstr>
      <vt:lpstr>Dia 73</vt:lpstr>
      <vt:lpstr>Dia 74</vt:lpstr>
      <vt:lpstr>Thank you for  your time in learning about judging the Wetterhoun!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John</dc:creator>
  <cp:lastModifiedBy>Diana Striegel</cp:lastModifiedBy>
  <cp:revision>139</cp:revision>
  <dcterms:modified xsi:type="dcterms:W3CDTF">2015-10-31T20:05:53Z</dcterms:modified>
</cp:coreProperties>
</file>